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9"/>
  </p:notesMasterIdLst>
  <p:sldIdLst>
    <p:sldId id="257" r:id="rId2"/>
    <p:sldId id="258" r:id="rId3"/>
    <p:sldId id="259" r:id="rId4"/>
    <p:sldId id="265" r:id="rId5"/>
    <p:sldId id="260" r:id="rId6"/>
    <p:sldId id="269" r:id="rId7"/>
    <p:sldId id="268" r:id="rId8"/>
    <p:sldId id="267" r:id="rId9"/>
    <p:sldId id="272" r:id="rId10"/>
    <p:sldId id="271" r:id="rId11"/>
    <p:sldId id="270" r:id="rId12"/>
    <p:sldId id="275" r:id="rId13"/>
    <p:sldId id="274" r:id="rId14"/>
    <p:sldId id="273" r:id="rId15"/>
    <p:sldId id="280" r:id="rId16"/>
    <p:sldId id="266" r:id="rId17"/>
    <p:sldId id="281"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2" d="100"/>
          <a:sy n="52" d="100"/>
        </p:scale>
        <p:origin x="-11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ED4CEB-6C33-46FE-81A6-CA5438AAC4A4}" type="datetimeFigureOut">
              <a:rPr lang="tr-TR" smtClean="0"/>
              <a:pPr/>
              <a:t>21.02.2014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DAFC2A-2419-4E65-BB5A-EFBE042B8DB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www.dersimiz.com</a:t>
            </a:r>
            <a:endParaRPr lang="tr-TR" dirty="0"/>
          </a:p>
        </p:txBody>
      </p:sp>
      <p:sp>
        <p:nvSpPr>
          <p:cNvPr id="4" name="3 Slayt Numarası Yer Tutucusu"/>
          <p:cNvSpPr>
            <a:spLocks noGrp="1"/>
          </p:cNvSpPr>
          <p:nvPr>
            <p:ph type="sldNum" sz="quarter" idx="10"/>
          </p:nvPr>
        </p:nvSpPr>
        <p:spPr/>
        <p:txBody>
          <a:bodyPr/>
          <a:lstStyle/>
          <a:p>
            <a:fld id="{F2DAFC2A-2419-4E65-BB5A-EFBE042B8DBC}"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dirty="0"/>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tr-TR" smtClean="0"/>
              <a:t>Asıl başlık stili için tıklatın</a:t>
            </a:r>
            <a:endParaRPr lang="en-US" dirty="0"/>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a:endParaRPr lang="en-US"/>
          </a:p>
        </p:txBody>
      </p:sp>
      <p:sp>
        <p:nvSpPr>
          <p:cNvPr id="15" name="Date Placeholder 14"/>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16" name="Slide Number Placeholder 15"/>
          <p:cNvSpPr>
            <a:spLocks noGrp="1"/>
          </p:cNvSpPr>
          <p:nvPr>
            <p:ph type="sldNum" sz="quarter" idx="11"/>
          </p:nvPr>
        </p:nvSpPr>
        <p:spPr/>
        <p:txBody>
          <a:bodyPr/>
          <a:lstStyle/>
          <a:p>
            <a:fld id="{9B19C57A-C1F1-4D7E-84F6-7553694F89A6}" type="slidenum">
              <a:rPr lang="tr-TR" smtClean="0"/>
              <a:pPr/>
              <a:t>‹#›</a:t>
            </a:fld>
            <a:endParaRPr lang="tr-TR" dirty="0"/>
          </a:p>
        </p:txBody>
      </p:sp>
      <p:sp>
        <p:nvSpPr>
          <p:cNvPr id="17" name="Footer Placeholder 16"/>
          <p:cNvSpPr>
            <a:spLocks noGrp="1"/>
          </p:cNvSpPr>
          <p:nvPr>
            <p:ph type="ftr" sz="quarter" idx="12"/>
          </p:nvPr>
        </p:nvSpPr>
        <p:spPr/>
        <p:txBody>
          <a:bodyPr/>
          <a:lstStyle/>
          <a:p>
            <a:endParaRPr lang="tr-TR" dirty="0"/>
          </a:p>
        </p:txBody>
      </p:sp>
    </p:spTree>
  </p:cSld>
  <p:clrMapOvr>
    <a:masterClrMapping/>
  </p:clrMapOvr>
  <p:transition spd="med">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B19C57A-C1F1-4D7E-84F6-7553694F89A6}" type="slidenum">
              <a:rPr lang="tr-TR" smtClean="0"/>
              <a:pPr/>
              <a:t>‹#›</a:t>
            </a:fld>
            <a:endParaRPr lang="tr-TR" dirty="0"/>
          </a:p>
        </p:txBody>
      </p:sp>
    </p:spTree>
  </p:cSld>
  <p:clrMapOvr>
    <a:masterClrMapping/>
  </p:clrMapOvr>
  <p:transition spd="med">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B19C57A-C1F1-4D7E-84F6-7553694F89A6}" type="slidenum">
              <a:rPr lang="tr-TR" smtClean="0"/>
              <a:pPr/>
              <a:t>‹#›</a:t>
            </a:fld>
            <a:endParaRPr lang="tr-TR" dirty="0"/>
          </a:p>
        </p:txBody>
      </p:sp>
    </p:spTree>
  </p:cSld>
  <p:clrMapOvr>
    <a:masterClrMapping/>
  </p:clrMapOvr>
  <p:transition spd="med">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4" name="Date Placeholder 13"/>
          <p:cNvSpPr>
            <a:spLocks noGrp="1"/>
          </p:cNvSpPr>
          <p:nvPr>
            <p:ph type="dt" sz="half" idx="14"/>
          </p:nvPr>
        </p:nvSpPr>
        <p:spPr/>
        <p:txBody>
          <a:bodyPr/>
          <a:lstStyle/>
          <a:p>
            <a:fld id="{C77A7CDE-4C9D-4F20-8672-388D9C4B63C8}" type="datetimeFigureOut">
              <a:rPr lang="tr-TR" smtClean="0"/>
              <a:pPr/>
              <a:t>21.02.2014</a:t>
            </a:fld>
            <a:endParaRPr lang="tr-TR" dirty="0"/>
          </a:p>
        </p:txBody>
      </p:sp>
      <p:sp>
        <p:nvSpPr>
          <p:cNvPr id="15" name="Slide Number Placeholder 14"/>
          <p:cNvSpPr>
            <a:spLocks noGrp="1"/>
          </p:cNvSpPr>
          <p:nvPr>
            <p:ph type="sldNum" sz="quarter" idx="15"/>
          </p:nvPr>
        </p:nvSpPr>
        <p:spPr/>
        <p:txBody>
          <a:bodyPr/>
          <a:lstStyle>
            <a:lvl1pPr algn="ctr">
              <a:defRPr/>
            </a:lvl1pPr>
          </a:lstStyle>
          <a:p>
            <a:fld id="{9B19C57A-C1F1-4D7E-84F6-7553694F89A6}" type="slidenum">
              <a:rPr lang="tr-TR" smtClean="0"/>
              <a:pPr/>
              <a:t>‹#›</a:t>
            </a:fld>
            <a:endParaRPr lang="tr-TR" dirty="0"/>
          </a:p>
        </p:txBody>
      </p:sp>
      <p:sp>
        <p:nvSpPr>
          <p:cNvPr id="16" name="Footer Placeholder 15"/>
          <p:cNvSpPr>
            <a:spLocks noGrp="1"/>
          </p:cNvSpPr>
          <p:nvPr>
            <p:ph type="ftr" sz="quarter" idx="16"/>
          </p:nvPr>
        </p:nvSpPr>
        <p:spPr/>
        <p:txBody>
          <a:bodyPr/>
          <a:lstStyle/>
          <a:p>
            <a:endParaRPr lang="tr-TR" dirty="0"/>
          </a:p>
        </p:txBody>
      </p:sp>
      <p:sp>
        <p:nvSpPr>
          <p:cNvPr id="17" name="Title 16"/>
          <p:cNvSpPr>
            <a:spLocks noGrp="1"/>
          </p:cNvSpPr>
          <p:nvPr>
            <p:ph type="title"/>
          </p:nvPr>
        </p:nvSpPr>
        <p:spPr/>
        <p:txBody>
          <a:bodyPr rtlCol="0" anchor="b" anchorCtr="0"/>
          <a:lstStyle/>
          <a:p>
            <a:r>
              <a:rPr lang="tr-TR" smtClean="0"/>
              <a:t>Asıl başlık stili için tıklatın</a:t>
            </a:r>
            <a:endParaRPr lang="en-US"/>
          </a:p>
        </p:txBody>
      </p:sp>
    </p:spTree>
  </p:cSld>
  <p:clrMapOvr>
    <a:masterClrMapping/>
  </p:clrMapOvr>
  <p:transition spd="med">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9B19C57A-C1F1-4D7E-84F6-7553694F89A6}" type="slidenum">
              <a:rPr lang="tr-TR" smtClean="0"/>
              <a:pPr/>
              <a:t>‹#›</a:t>
            </a:fld>
            <a:endParaRPr lang="tr-TR" dirty="0"/>
          </a:p>
        </p:txBody>
      </p:sp>
      <p:sp>
        <p:nvSpPr>
          <p:cNvPr id="2" name="Title 1"/>
          <p:cNvSpPr>
            <a:spLocks noGrp="1"/>
          </p:cNvSpPr>
          <p:nvPr>
            <p:ph type="title"/>
          </p:nvPr>
        </p:nvSpPr>
        <p:spPr>
          <a:xfrm>
            <a:off x="685800" y="3505200"/>
            <a:ext cx="7924800" cy="1371600"/>
          </a:xfrm>
        </p:spPr>
        <p:txBody>
          <a:bodyPr>
            <a:noAutofit/>
          </a:bodyPr>
          <a:lstStyle>
            <a:lvl1pPr algn="l" rtl="0" latinLnBrk="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85800" y="4958864"/>
            <a:ext cx="7924800" cy="984736"/>
          </a:xfrm>
        </p:spPr>
        <p:txBody>
          <a:bodyPr anchor="t"/>
          <a:lstStyle>
            <a:lvl1pPr>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ransition spd="med">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9B19C57A-C1F1-4D7E-84F6-7553694F89A6}" type="slidenum">
              <a:rPr lang="tr-TR" smtClean="0"/>
              <a:pPr/>
              <a:t>‹#›</a:t>
            </a:fld>
            <a:endParaRPr lang="tr-TR" dirty="0"/>
          </a:p>
        </p:txBody>
      </p:sp>
      <p:sp>
        <p:nvSpPr>
          <p:cNvPr id="2" name="Title 1"/>
          <p:cNvSpPr>
            <a:spLocks noGrp="1"/>
          </p:cNvSpPr>
          <p:nvPr>
            <p:ph type="title"/>
          </p:nvPr>
        </p:nvSpPr>
        <p:spPr/>
        <p:txBody>
          <a:bodyPr/>
          <a:lstStyle/>
          <a:p>
            <a:r>
              <a:rPr lang="tr-TR" smtClean="0"/>
              <a:t>Asıl başlık stili için tıklatın</a:t>
            </a:r>
            <a:endParaRPr lang="en-US" dirty="0"/>
          </a:p>
        </p:txBody>
      </p:sp>
      <p:sp>
        <p:nvSpPr>
          <p:cNvPr id="11" name="Content Placeholder 10"/>
          <p:cNvSpPr>
            <a:spLocks noGrp="1"/>
          </p:cNvSpPr>
          <p:nvPr>
            <p:ph sz="half" idx="1"/>
          </p:nvPr>
        </p:nvSpPr>
        <p:spPr>
          <a:xfrm>
            <a:off x="457200" y="1524000"/>
            <a:ext cx="4059936"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half" idx="2"/>
          </p:nvPr>
        </p:nvSpPr>
        <p:spPr>
          <a:xfrm>
            <a:off x="4648200" y="1524000"/>
            <a:ext cx="4059936"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ransition spd="med">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9B19C57A-C1F1-4D7E-84F6-7553694F89A6}" type="slidenum">
              <a:rPr lang="tr-TR" smtClean="0"/>
              <a:pPr/>
              <a:t>‹#›</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7" name="Date Placeholder 6"/>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32" name="Content Placeholder 31"/>
          <p:cNvSpPr>
            <a:spLocks noGrp="1"/>
          </p:cNvSpPr>
          <p:nvPr>
            <p:ph sz="half" idx="2"/>
          </p:nvPr>
        </p:nvSpPr>
        <p:spPr>
          <a:xfrm>
            <a:off x="457200" y="2201896"/>
            <a:ext cx="4038600"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34" name="Content Placeholder 33"/>
          <p:cNvSpPr>
            <a:spLocks noGrp="1"/>
          </p:cNvSpPr>
          <p:nvPr>
            <p:ph sz="quarter" idx="4"/>
          </p:nvPr>
        </p:nvSpPr>
        <p:spPr>
          <a:xfrm>
            <a:off x="4649788" y="2201896"/>
            <a:ext cx="4038600"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lang="tr-TR" smtClean="0"/>
              <a:t>Asıl başlık stili için tıklatın</a:t>
            </a:r>
            <a:endParaRPr lang="en-US" dirty="0"/>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9B19C57A-C1F1-4D7E-84F6-7553694F89A6}" type="slidenum">
              <a:rPr lang="tr-TR" smtClean="0"/>
              <a:pPr/>
              <a:t>‹#›</a:t>
            </a:fld>
            <a:endParaRPr lang="tr-TR" dirty="0"/>
          </a:p>
        </p:txBody>
      </p:sp>
      <p:sp>
        <p:nvSpPr>
          <p:cNvPr id="2" name="Title 1"/>
          <p:cNvSpPr>
            <a:spLocks noGrp="1"/>
          </p:cNvSpPr>
          <p:nvPr>
            <p:ph type="title"/>
          </p:nvPr>
        </p:nvSpPr>
        <p:spPr/>
        <p:txBody>
          <a:bodyPr/>
          <a:lstStyle/>
          <a:p>
            <a:r>
              <a:rPr lang="tr-TR" smtClean="0"/>
              <a:t>Asıl başlık stili için tıklatın</a:t>
            </a:r>
            <a:endParaRPr lang="en-US" dirty="0"/>
          </a:p>
        </p:txBody>
      </p:sp>
    </p:spTree>
  </p:cSld>
  <p:clrMapOvr>
    <a:masterClrMapping/>
  </p:clrMapOvr>
  <p:transition spd="med">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9B19C57A-C1F1-4D7E-84F6-7553694F89A6}" type="slidenum">
              <a:rPr lang="tr-TR" smtClean="0"/>
              <a:pPr/>
              <a:t>‹#›</a:t>
            </a:fld>
            <a:endParaRPr lang="tr-TR" dirty="0"/>
          </a:p>
        </p:txBody>
      </p:sp>
    </p:spTree>
  </p:cSld>
  <p:clrMapOvr>
    <a:masterClrMapping/>
  </p:clrMapOvr>
  <p:transition spd="med">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ts val="24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lt"/>
                <a:cs typeface="+mn-lt"/>
              </a:defRPr>
            </a:lvl1pPr>
          </a:lstStyle>
          <a:p>
            <a:r>
              <a:rPr lang="tr-TR" smtClean="0"/>
              <a:t>Asıl başlık stili için tıklatın</a:t>
            </a:r>
            <a:endParaRPr lang="en-US" dirty="0"/>
          </a:p>
        </p:txBody>
      </p:sp>
      <p:sp>
        <p:nvSpPr>
          <p:cNvPr id="8" name="Date Placeholder 7"/>
          <p:cNvSpPr>
            <a:spLocks noGrp="1"/>
          </p:cNvSpPr>
          <p:nvPr>
            <p:ph type="dt" sz="half" idx="14"/>
          </p:nvPr>
        </p:nvSpPr>
        <p:spPr/>
        <p:txBody>
          <a:bodyPr/>
          <a:lstStyle/>
          <a:p>
            <a:fld id="{C77A7CDE-4C9D-4F20-8672-388D9C4B63C8}" type="datetimeFigureOut">
              <a:rPr lang="tr-TR" smtClean="0"/>
              <a:pPr/>
              <a:t>21.02.2014</a:t>
            </a:fld>
            <a:endParaRPr lang="tr-TR" dirty="0"/>
          </a:p>
        </p:txBody>
      </p:sp>
      <p:sp>
        <p:nvSpPr>
          <p:cNvPr id="9" name="Slide Number Placeholder 8"/>
          <p:cNvSpPr>
            <a:spLocks noGrp="1"/>
          </p:cNvSpPr>
          <p:nvPr>
            <p:ph type="sldNum" sz="quarter" idx="15"/>
          </p:nvPr>
        </p:nvSpPr>
        <p:spPr/>
        <p:txBody>
          <a:bodyPr/>
          <a:lstStyle/>
          <a:p>
            <a:fld id="{9B19C57A-C1F1-4D7E-84F6-7553694F89A6}" type="slidenum">
              <a:rPr lang="tr-TR" smtClean="0"/>
              <a:pPr/>
              <a:t>‹#›</a:t>
            </a:fld>
            <a:endParaRPr lang="tr-TR" dirty="0"/>
          </a:p>
        </p:txBody>
      </p:sp>
      <p:sp>
        <p:nvSpPr>
          <p:cNvPr id="10" name="Footer Placeholder 9"/>
          <p:cNvSpPr>
            <a:spLocks noGrp="1"/>
          </p:cNvSpPr>
          <p:nvPr>
            <p:ph type="ftr" sz="quarter" idx="16"/>
          </p:nvPr>
        </p:nvSpPr>
        <p:spPr/>
        <p:txBody>
          <a:bodyPr/>
          <a:lstStyle/>
          <a:p>
            <a:endParaRPr lang="tr-TR" dirty="0"/>
          </a:p>
        </p:txBody>
      </p:sp>
    </p:spTree>
  </p:cSld>
  <p:clrMapOvr>
    <a:masterClrMapping/>
  </p:clrMapOvr>
  <p:transition spd="med">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lt"/>
                <a:cs typeface="+mn-lt"/>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lang="tr-TR" smtClean="0"/>
              <a:t>Resim eklemek için simgeyi tıklatın</a:t>
            </a:r>
            <a:endParaRPr lang="en-US" dirty="0"/>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ts val="24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C77A7CDE-4C9D-4F20-8672-388D9C4B63C8}" type="datetimeFigureOut">
              <a:rPr lang="tr-TR" smtClean="0"/>
              <a:pPr/>
              <a:t>21.02.2014</a:t>
            </a:fld>
            <a:endParaRPr lang="tr-TR" dirty="0"/>
          </a:p>
        </p:txBody>
      </p:sp>
      <p:sp>
        <p:nvSpPr>
          <p:cNvPr id="9" name="Slide Number Placeholder 8"/>
          <p:cNvSpPr>
            <a:spLocks noGrp="1"/>
          </p:cNvSpPr>
          <p:nvPr>
            <p:ph type="sldNum" sz="quarter" idx="11"/>
          </p:nvPr>
        </p:nvSpPr>
        <p:spPr/>
        <p:txBody>
          <a:bodyPr/>
          <a:lstStyle/>
          <a:p>
            <a:fld id="{9B19C57A-C1F1-4D7E-84F6-7553694F89A6}" type="slidenum">
              <a:rPr lang="tr-TR" smtClean="0"/>
              <a:pPr/>
              <a:t>‹#›</a:t>
            </a:fld>
            <a:endParaRPr lang="tr-TR" dirty="0"/>
          </a:p>
        </p:txBody>
      </p:sp>
      <p:sp>
        <p:nvSpPr>
          <p:cNvPr id="10" name="Footer Placeholder 9"/>
          <p:cNvSpPr>
            <a:spLocks noGrp="1"/>
          </p:cNvSpPr>
          <p:nvPr>
            <p:ph type="ftr" sz="quarter" idx="12"/>
          </p:nvPr>
        </p:nvSpPr>
        <p:spPr/>
        <p:txBody>
          <a:bodyPr/>
          <a:lstStyle/>
          <a:p>
            <a:endParaRPr lang="tr-TR" dirty="0"/>
          </a:p>
        </p:txBody>
      </p:sp>
    </p:spTree>
  </p:cSld>
  <p:clrMapOvr>
    <a:masterClrMapping/>
  </p:clrMapOvr>
  <p:transition spd="med">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a:defRPr sz="1200">
                <a:solidFill>
                  <a:schemeClr val="tx2"/>
                </a:solidFill>
              </a:defRPr>
            </a:lvl1pPr>
          </a:lstStyle>
          <a:p>
            <a:fld id="{C77A7CDE-4C9D-4F20-8672-388D9C4B63C8}" type="datetimeFigureOut">
              <a:rPr lang="tr-TR" smtClean="0"/>
              <a:pPr/>
              <a:t>21.02.2014</a:t>
            </a:fld>
            <a:endParaRPr lang="tr-TR" dirty="0"/>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a:defRPr sz="1200">
                <a:solidFill>
                  <a:schemeClr val="tx2"/>
                </a:solidFill>
              </a:defRPr>
            </a:lvl1pPr>
          </a:lstStyle>
          <a:p>
            <a:endParaRPr lang="tr-TR" dirty="0"/>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a:defRPr sz="1600" baseline="0">
                <a:solidFill>
                  <a:schemeClr val="tx2"/>
                </a:solidFill>
              </a:defRPr>
            </a:lvl1pPr>
          </a:lstStyle>
          <a:p>
            <a:fld id="{9B19C57A-C1F1-4D7E-84F6-7553694F89A6}" type="slidenum">
              <a:rPr lang="tr-TR" smtClean="0"/>
              <a:pPr/>
              <a:t>‹#›</a:t>
            </a:fld>
            <a:endParaRPr lang="tr-TR" dirty="0"/>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tr-TR" smtClean="0"/>
              <a:t>Asıl başlık stili için tıklatın</a:t>
            </a:r>
            <a:endParaRPr lang="en-US" dirty="0"/>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wipe/>
  </p:transition>
  <p:txStyles>
    <p:titleStyle>
      <a:lvl1pPr algn="l" rtl="0" eaLnBrk="1" latinLnBrk="0" hangingPunct="1">
        <a:spcBef>
          <a:spcPct val="0"/>
        </a:spcBef>
        <a:buNone/>
        <a:defRPr lang="en-US" sz="4200" b="0" kern="1200" spc="-100" baseline="0" dirty="0">
          <a:ln w="3200">
            <a:solidFill>
              <a:schemeClr val="bg2">
                <a:shade val="75000"/>
                <a:alpha val="25000"/>
              </a:schemeClr>
            </a:solidFill>
            <a:prstDash val="solid"/>
            <a:round/>
          </a:ln>
          <a:solidFill>
            <a:srgbClr val="F9F9F9"/>
          </a:solidFill>
          <a:effectLst>
            <a:outerShdw blurRad="50800" dist="38100" dir="2700000" algn="tl" rotWithShape="0">
              <a:prstClr val="black">
                <a:alpha val="40000"/>
              </a:prstClr>
            </a:out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sz="15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dersimiz.com/"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2 Resim" descr="images (4).jpg"/>
          <p:cNvPicPr>
            <a:picLocks noChangeAspect="1"/>
          </p:cNvPicPr>
          <p:nvPr/>
        </p:nvPicPr>
        <p:blipFill>
          <a:blip r:embed="rId2" cstate="print"/>
          <a:stretch>
            <a:fillRect/>
          </a:stretch>
        </p:blipFill>
        <p:spPr>
          <a:xfrm>
            <a:off x="5857867" y="3571867"/>
            <a:ext cx="3286133" cy="3286133"/>
          </a:xfrm>
          <a:prstGeom prst="rect">
            <a:avLst/>
          </a:prstGeom>
        </p:spPr>
      </p:pic>
      <p:sp>
        <p:nvSpPr>
          <p:cNvPr id="4" name="3 Başlık"/>
          <p:cNvSpPr>
            <a:spLocks noGrp="1"/>
          </p:cNvSpPr>
          <p:nvPr>
            <p:ph type="ctrTitle"/>
          </p:nvPr>
        </p:nvSpPr>
        <p:spPr/>
        <p:txBody>
          <a:bodyPr/>
          <a:lstStyle/>
          <a:p>
            <a:r>
              <a:rPr lang="tr-TR" dirty="0" smtClean="0">
                <a:solidFill>
                  <a:srgbClr val="FF0000"/>
                </a:solidFill>
              </a:rPr>
              <a:t>BEDEN EĞİTİMİ</a:t>
            </a:r>
            <a:br>
              <a:rPr lang="tr-TR" dirty="0" smtClean="0">
                <a:solidFill>
                  <a:srgbClr val="FF0000"/>
                </a:solidFill>
              </a:rPr>
            </a:br>
            <a:r>
              <a:rPr lang="tr-TR" dirty="0" smtClean="0">
                <a:solidFill>
                  <a:srgbClr val="FF0000"/>
                </a:solidFill>
              </a:rPr>
              <a:t>PERFORMANS GÖREVİ</a:t>
            </a:r>
            <a:endParaRPr lang="tr-TR" dirty="0">
              <a:solidFill>
                <a:srgbClr val="FF0000"/>
              </a:solidFill>
            </a:endParaRPr>
          </a:p>
        </p:txBody>
      </p:sp>
      <p:sp>
        <p:nvSpPr>
          <p:cNvPr id="5" name="4 Alt Başlık"/>
          <p:cNvSpPr>
            <a:spLocks noGrp="1"/>
          </p:cNvSpPr>
          <p:nvPr>
            <p:ph type="subTitle" idx="1"/>
          </p:nvPr>
        </p:nvSpPr>
        <p:spPr/>
        <p:txBody>
          <a:bodyPr/>
          <a:lstStyle/>
          <a:p>
            <a:endParaRPr lang="tr-T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428860" y="142852"/>
            <a:ext cx="3729547" cy="523220"/>
          </a:xfrm>
          <a:prstGeom prst="rect">
            <a:avLst/>
          </a:prstGeom>
        </p:spPr>
        <p:txBody>
          <a:bodyPr wrap="none">
            <a:spAutoFit/>
          </a:bodyPr>
          <a:lstStyle/>
          <a:p>
            <a:r>
              <a:rPr lang="tr-TR" sz="2800" b="1" dirty="0">
                <a:solidFill>
                  <a:srgbClr val="FF0000"/>
                </a:solidFill>
              </a:rPr>
              <a:t>PUANLAMA SİSTEMİ</a:t>
            </a:r>
            <a:endParaRPr lang="tr-TR" sz="2800" dirty="0">
              <a:solidFill>
                <a:srgbClr val="FF0000"/>
              </a:solidFill>
            </a:endParaRPr>
          </a:p>
        </p:txBody>
      </p:sp>
      <p:sp>
        <p:nvSpPr>
          <p:cNvPr id="5" name="4 Dikdörtgen"/>
          <p:cNvSpPr/>
          <p:nvPr/>
        </p:nvSpPr>
        <p:spPr>
          <a:xfrm>
            <a:off x="0" y="3995678"/>
            <a:ext cx="9144000" cy="2862322"/>
          </a:xfrm>
          <a:prstGeom prst="rect">
            <a:avLst/>
          </a:prstGeom>
        </p:spPr>
        <p:txBody>
          <a:bodyPr wrap="square">
            <a:spAutoFit/>
          </a:bodyPr>
          <a:lstStyle/>
          <a:p>
            <a:r>
              <a:rPr lang="tr-TR" dirty="0">
                <a:solidFill>
                  <a:schemeClr val="bg1">
                    <a:lumMod val="95000"/>
                    <a:lumOff val="5000"/>
                  </a:schemeClr>
                </a:solidFill>
              </a:rPr>
              <a:t>7.1. Bir karşılaşma, aksine karar verilmediği sürece, en iyi üç oyundan oluşacaktır (Ek2ve3).</a:t>
            </a:r>
          </a:p>
          <a:p>
            <a:r>
              <a:rPr lang="tr-TR" dirty="0">
                <a:solidFill>
                  <a:schemeClr val="bg1">
                    <a:lumMod val="95000"/>
                    <a:lumOff val="5000"/>
                  </a:schemeClr>
                </a:solidFill>
              </a:rPr>
              <a:t>7.2. Kural 7.4 ve 7.5’te öngörülenin dışında, bir oyunu, ilk 21 sayıyı alan taraf kazanacaktır.</a:t>
            </a:r>
          </a:p>
          <a:p>
            <a:r>
              <a:rPr lang="tr-TR" dirty="0">
                <a:solidFill>
                  <a:schemeClr val="bg1">
                    <a:lumMod val="95000"/>
                    <a:lumOff val="5000"/>
                  </a:schemeClr>
                </a:solidFill>
              </a:rPr>
              <a:t>7.3. Bir ralliyi kazanan tarafın skoruna bir puanlık sayı eklenecektir. Seti kazanan taraf 2. sete başlama hakkına sahiptir.Taraflardan biri, karşı taraf herhangi bir “hata” yaparsa ya da top karşı tarafın kortunun içinde kort yüzeyine değdiği için oyun dışı kalırsa, ralliyi kazanacaktır.</a:t>
            </a:r>
          </a:p>
          <a:p>
            <a:r>
              <a:rPr lang="tr-TR" dirty="0">
                <a:solidFill>
                  <a:schemeClr val="bg1">
                    <a:lumMod val="95000"/>
                    <a:lumOff val="5000"/>
                  </a:schemeClr>
                </a:solidFill>
              </a:rPr>
              <a:t>7.4. Toplam skor 20-20 olduğunda,  iki sayılık üstünlük alan taraf oyunu kazanacaktır.</a:t>
            </a:r>
          </a:p>
          <a:p>
            <a:r>
              <a:rPr lang="tr-TR" dirty="0">
                <a:solidFill>
                  <a:schemeClr val="bg1">
                    <a:lumMod val="95000"/>
                    <a:lumOff val="5000"/>
                  </a:schemeClr>
                </a:solidFill>
              </a:rPr>
              <a:t>7.5. Toplam skor 29-29  olduğunda, 30. sayıyı ilk alan taraf oyunu kazanacaktır.</a:t>
            </a:r>
          </a:p>
          <a:p>
            <a:r>
              <a:rPr lang="tr-TR" dirty="0">
                <a:solidFill>
                  <a:schemeClr val="bg1">
                    <a:lumMod val="95000"/>
                    <a:lumOff val="5000"/>
                  </a:schemeClr>
                </a:solidFill>
              </a:rPr>
              <a:t>7.6. Oyunu kazanan taraf, bir sonraki oyunda ilk servisi atan taraf olacaktır.</a:t>
            </a:r>
          </a:p>
          <a:p>
            <a:r>
              <a:rPr lang="tr-TR" dirty="0"/>
              <a:t> </a:t>
            </a:r>
          </a:p>
        </p:txBody>
      </p:sp>
      <p:pic>
        <p:nvPicPr>
          <p:cNvPr id="6" name="5 Resim" descr="badminton-2-197933.jpg"/>
          <p:cNvPicPr>
            <a:picLocks noChangeAspect="1"/>
          </p:cNvPicPr>
          <p:nvPr/>
        </p:nvPicPr>
        <p:blipFill>
          <a:blip r:embed="rId2" cstate="print"/>
          <a:stretch>
            <a:fillRect/>
          </a:stretch>
        </p:blipFill>
        <p:spPr>
          <a:xfrm>
            <a:off x="2357422" y="1000108"/>
            <a:ext cx="3714756" cy="284798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786050" y="285728"/>
            <a:ext cx="1396793" cy="523220"/>
          </a:xfrm>
          <a:prstGeom prst="rect">
            <a:avLst/>
          </a:prstGeom>
        </p:spPr>
        <p:txBody>
          <a:bodyPr wrap="none">
            <a:spAutoFit/>
          </a:bodyPr>
          <a:lstStyle/>
          <a:p>
            <a:r>
              <a:rPr lang="tr-TR" sz="2800" b="1" dirty="0">
                <a:solidFill>
                  <a:srgbClr val="FF0000"/>
                </a:solidFill>
              </a:rPr>
              <a:t>SERVİS</a:t>
            </a:r>
            <a:endParaRPr lang="tr-TR" sz="2800" dirty="0">
              <a:solidFill>
                <a:srgbClr val="FF0000"/>
              </a:solidFill>
            </a:endParaRPr>
          </a:p>
        </p:txBody>
      </p:sp>
      <p:sp>
        <p:nvSpPr>
          <p:cNvPr id="5" name="4 Dikdörtgen"/>
          <p:cNvSpPr/>
          <p:nvPr/>
        </p:nvSpPr>
        <p:spPr>
          <a:xfrm>
            <a:off x="0" y="1142984"/>
            <a:ext cx="9144000" cy="3416320"/>
          </a:xfrm>
          <a:prstGeom prst="rect">
            <a:avLst/>
          </a:prstGeom>
        </p:spPr>
        <p:txBody>
          <a:bodyPr wrap="square">
            <a:spAutoFit/>
          </a:bodyPr>
          <a:lstStyle/>
          <a:p>
            <a:r>
              <a:rPr lang="tr-TR" dirty="0">
                <a:solidFill>
                  <a:schemeClr val="bg1">
                    <a:lumMod val="95000"/>
                    <a:lumOff val="5000"/>
                  </a:schemeClr>
                </a:solidFill>
              </a:rPr>
              <a:t>9.1. Doğru atılan bir serviste:</a:t>
            </a:r>
          </a:p>
          <a:p>
            <a:r>
              <a:rPr lang="tr-TR" dirty="0">
                <a:solidFill>
                  <a:schemeClr val="bg1">
                    <a:lumMod val="95000"/>
                    <a:lumOff val="5000"/>
                  </a:schemeClr>
                </a:solidFill>
              </a:rPr>
              <a:t>9.1.1. Taraflardan hiçbiri, servis atan oyuncu ile servis karşılayan oyuncu servis atışına hazır olduklarında, servis atışını gereksiz yere geciktirmeyecektir.  Servis atan oyuncunun raketinin başının arka hareketi tamamlandığında, servis atışının başlangıcındaki herhangi bir gecikme (Kural 9.2) gereksiz bir gecikme olarak kabul edilecektir;</a:t>
            </a:r>
          </a:p>
          <a:p>
            <a:r>
              <a:rPr lang="tr-TR" dirty="0">
                <a:solidFill>
                  <a:schemeClr val="bg1">
                    <a:lumMod val="95000"/>
                    <a:lumOff val="5000"/>
                  </a:schemeClr>
                </a:solidFill>
              </a:rPr>
              <a:t>9.1.2. Servis atan oyuncu ve servis karşılayan oyuncu, servis kortlarının sınır çizgilerine değmeden, karşılıklı servis kortlarında çapraz olarak duracaklardır (</a:t>
            </a:r>
            <a:r>
              <a:rPr lang="tr-TR" dirty="0" err="1">
                <a:solidFill>
                  <a:schemeClr val="bg1">
                    <a:lumMod val="95000"/>
                    <a:lumOff val="5000"/>
                  </a:schemeClr>
                </a:solidFill>
              </a:rPr>
              <a:t>ŞemaA</a:t>
            </a:r>
            <a:r>
              <a:rPr lang="tr-TR" dirty="0">
                <a:solidFill>
                  <a:schemeClr val="bg1">
                    <a:lumMod val="95000"/>
                    <a:lumOff val="5000"/>
                  </a:schemeClr>
                </a:solidFill>
              </a:rPr>
              <a:t>);</a:t>
            </a:r>
          </a:p>
          <a:p>
            <a:r>
              <a:rPr lang="tr-TR" dirty="0">
                <a:solidFill>
                  <a:schemeClr val="bg1">
                    <a:lumMod val="95000"/>
                    <a:lumOff val="5000"/>
                  </a:schemeClr>
                </a:solidFill>
              </a:rPr>
              <a:t>9.1.3. Servis atan oyuncu ile servis karşılayan oyuncunun her iki ayağının bir bölümü, servis atışının başlangıcından (Kural 9.2) servis karşılanıncaya kadar (Kural 9.3) sabit pozisyonda kortun yüzeyi ile temas halinde kalacaktır;</a:t>
            </a:r>
          </a:p>
          <a:p>
            <a:r>
              <a:rPr lang="tr-TR" dirty="0">
                <a:solidFill>
                  <a:schemeClr val="bg1">
                    <a:lumMod val="95000"/>
                    <a:lumOff val="5000"/>
                  </a:schemeClr>
                </a:solidFill>
              </a:rPr>
              <a:t>9.1.4. Servis atan oyuncu raketi ile ilk olarak topun taban kısmına vuracaktır</a:t>
            </a:r>
            <a:r>
              <a:rPr lang="tr-TR" dirty="0" smtClean="0">
                <a:solidFill>
                  <a:schemeClr val="bg1">
                    <a:lumMod val="95000"/>
                    <a:lumOff val="5000"/>
                  </a:schemeClr>
                </a:solidFill>
              </a:rPr>
              <a:t>;</a:t>
            </a:r>
          </a:p>
          <a:p>
            <a:endParaRPr lang="tr-TR" dirty="0"/>
          </a:p>
        </p:txBody>
      </p:sp>
      <p:sp>
        <p:nvSpPr>
          <p:cNvPr id="6" name="5 Dikdörtgen"/>
          <p:cNvSpPr/>
          <p:nvPr/>
        </p:nvSpPr>
        <p:spPr>
          <a:xfrm>
            <a:off x="0" y="4286256"/>
            <a:ext cx="9144000" cy="2308324"/>
          </a:xfrm>
          <a:prstGeom prst="rect">
            <a:avLst/>
          </a:prstGeom>
        </p:spPr>
        <p:txBody>
          <a:bodyPr wrap="square">
            <a:spAutoFit/>
          </a:bodyPr>
          <a:lstStyle/>
          <a:p>
            <a:r>
              <a:rPr lang="tr-TR" dirty="0" smtClean="0">
                <a:solidFill>
                  <a:schemeClr val="bg1">
                    <a:lumMod val="95000"/>
                    <a:lumOff val="5000"/>
                  </a:schemeClr>
                </a:solidFill>
              </a:rPr>
              <a:t>9.1.5. Topun tamamı, servis atan oyuncu raketiyle topa ilk vurduğu anda servis atan oyuncunun bel hizasının altında olacaktır. Bel hizası, servis atan oyuncunun alt kaburga kemiğinin en alt kısmı seviyesine kadar bedeni çevreleyen hayali bir çizgi olarak düşünülecektir;</a:t>
            </a:r>
          </a:p>
          <a:p>
            <a:r>
              <a:rPr lang="tr-TR" dirty="0" smtClean="0">
                <a:solidFill>
                  <a:schemeClr val="bg1">
                    <a:lumMod val="95000"/>
                    <a:lumOff val="5000"/>
                  </a:schemeClr>
                </a:solidFill>
              </a:rPr>
              <a:t>9.1.6. Servis atan oyuncunun raketinin şaftı, topa vurduğu anda, aşağıya doğru bir yönü gösteriyor olacaktır;</a:t>
            </a:r>
          </a:p>
          <a:p>
            <a:r>
              <a:rPr lang="tr-TR" dirty="0" smtClean="0">
                <a:solidFill>
                  <a:schemeClr val="bg1">
                    <a:lumMod val="95000"/>
                    <a:lumOff val="5000"/>
                  </a:schemeClr>
                </a:solidFill>
              </a:rPr>
              <a:t>9.1.7. Servis atan oyuncunun raket hareketi, servis atışının başlangıcından (Kural 9.2) servis karşılanıncaya kadar (Kural 9.3) ileriye doğru devam edecektir;</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2887682"/>
            <a:ext cx="9001156" cy="3970318"/>
          </a:xfrm>
          <a:prstGeom prst="rect">
            <a:avLst/>
          </a:prstGeom>
        </p:spPr>
        <p:txBody>
          <a:bodyPr wrap="square">
            <a:spAutoFit/>
          </a:bodyPr>
          <a:lstStyle/>
          <a:p>
            <a:r>
              <a:rPr lang="tr-TR" dirty="0" smtClean="0">
                <a:solidFill>
                  <a:schemeClr val="bg1">
                    <a:lumMod val="95000"/>
                    <a:lumOff val="5000"/>
                  </a:schemeClr>
                </a:solidFill>
              </a:rPr>
              <a:t>9.1.8. Topun süzülüşü, filenin üzerinden geçecek şekilde servis atan oyuncunun raketinden yukarıya doğru olacak ve böylece, durdurulmadığı takdirde, servisi karşılayan tarafın servis kortuna düşecektir (örneğin; sınır çizgileri üzerine veya içine);ve</a:t>
            </a:r>
          </a:p>
          <a:p>
            <a:r>
              <a:rPr lang="tr-TR" dirty="0" smtClean="0">
                <a:solidFill>
                  <a:schemeClr val="bg1">
                    <a:lumMod val="95000"/>
                    <a:lumOff val="5000"/>
                  </a:schemeClr>
                </a:solidFill>
              </a:rPr>
              <a:t>9.1.9. Servis atışı sırasında, servis atan oyuncu topu ıskalamayacaktır.</a:t>
            </a:r>
          </a:p>
          <a:p>
            <a:r>
              <a:rPr lang="tr-TR" dirty="0" smtClean="0">
                <a:solidFill>
                  <a:schemeClr val="bg1">
                    <a:lumMod val="95000"/>
                    <a:lumOff val="5000"/>
                  </a:schemeClr>
                </a:solidFill>
              </a:rPr>
              <a:t>9.2. Oyuncular, servise hazır olduklarında, servis atan oyuncunun raketinin başının ilk ileri hareketi servis atışının başlangıcı sayılacaktır.</a:t>
            </a:r>
          </a:p>
          <a:p>
            <a:r>
              <a:rPr lang="tr-TR" dirty="0" smtClean="0">
                <a:solidFill>
                  <a:schemeClr val="bg1">
                    <a:lumMod val="95000"/>
                    <a:lumOff val="5000"/>
                  </a:schemeClr>
                </a:solidFill>
              </a:rPr>
              <a:t>9.3. Servis atışı başladığında(Kural  9.2),  servis atan oyuncunun raketi topa vurduğunda ya da, servis atışı sırasında topu ıskaladığında servis karşı tarafa geçer.</a:t>
            </a:r>
          </a:p>
          <a:p>
            <a:r>
              <a:rPr lang="tr-TR" dirty="0" smtClean="0">
                <a:solidFill>
                  <a:schemeClr val="bg1">
                    <a:lumMod val="95000"/>
                    <a:lumOff val="5000"/>
                  </a:schemeClr>
                </a:solidFill>
              </a:rPr>
              <a:t>9.4. Servis atan oyuncu, servis karşılayan oyuncu hazır olmadan önce servis atmayacaktır. Ancak,servis atışının dönüşü karşılanırsa, servis atan oyuncu hazır olarak kabul edilecektir.</a:t>
            </a:r>
          </a:p>
          <a:p>
            <a:r>
              <a:rPr lang="tr-TR" dirty="0" smtClean="0">
                <a:solidFill>
                  <a:schemeClr val="bg1">
                    <a:lumMod val="95000"/>
                    <a:lumOff val="5000"/>
                  </a:schemeClr>
                </a:solidFill>
              </a:rPr>
              <a:t>9.5. Çiftlerde,servis atışı sırasında(Kural 9.2,9.3),eşler, karşı tarafın servis atan oyuncusunun ya da servis karşılayan oyuncusunun görüşünü engellemeyecek şekilde, kendi kortlarında istedikleri pozisyonu alabilirler.</a:t>
            </a:r>
            <a:endParaRPr lang="tr-TR" dirty="0">
              <a:solidFill>
                <a:schemeClr val="bg1">
                  <a:lumMod val="95000"/>
                  <a:lumOff val="5000"/>
                </a:schemeClr>
              </a:solidFill>
            </a:endParaRPr>
          </a:p>
        </p:txBody>
      </p:sp>
      <p:pic>
        <p:nvPicPr>
          <p:cNvPr id="3" name="2 Resim" descr="images (2).jpg"/>
          <p:cNvPicPr>
            <a:picLocks noChangeAspect="1"/>
          </p:cNvPicPr>
          <p:nvPr/>
        </p:nvPicPr>
        <p:blipFill>
          <a:blip r:embed="rId2" cstate="print"/>
          <a:stretch>
            <a:fillRect/>
          </a:stretch>
        </p:blipFill>
        <p:spPr>
          <a:xfrm>
            <a:off x="5415450" y="0"/>
            <a:ext cx="3338037" cy="2500306"/>
          </a:xfrm>
          <a:prstGeom prst="rect">
            <a:avLst/>
          </a:prstGeom>
        </p:spPr>
      </p:pic>
      <p:pic>
        <p:nvPicPr>
          <p:cNvPr id="5" name="4 Resim" descr="images.jpg"/>
          <p:cNvPicPr>
            <a:picLocks noChangeAspect="1"/>
          </p:cNvPicPr>
          <p:nvPr/>
        </p:nvPicPr>
        <p:blipFill>
          <a:blip r:embed="rId3" cstate="print"/>
          <a:stretch>
            <a:fillRect/>
          </a:stretch>
        </p:blipFill>
        <p:spPr>
          <a:xfrm>
            <a:off x="0" y="0"/>
            <a:ext cx="3071802" cy="2582821"/>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887682"/>
            <a:ext cx="8786842" cy="3970318"/>
          </a:xfrm>
          <a:prstGeom prst="rect">
            <a:avLst/>
          </a:prstGeom>
        </p:spPr>
        <p:txBody>
          <a:bodyPr wrap="square">
            <a:spAutoFit/>
          </a:bodyPr>
          <a:lstStyle/>
          <a:p>
            <a:r>
              <a:rPr lang="tr-TR" dirty="0">
                <a:solidFill>
                  <a:schemeClr val="bg1">
                    <a:lumMod val="95000"/>
                    <a:lumOff val="5000"/>
                  </a:schemeClr>
                </a:solidFill>
              </a:rPr>
              <a:t>13.1. Servis doğru atılmazsa (Kural9.1);</a:t>
            </a:r>
          </a:p>
          <a:p>
            <a:r>
              <a:rPr lang="tr-TR" dirty="0">
                <a:solidFill>
                  <a:schemeClr val="bg1">
                    <a:lumMod val="95000"/>
                    <a:lumOff val="5000"/>
                  </a:schemeClr>
                </a:solidFill>
              </a:rPr>
              <a:t>13.2. Serviste, top:</a:t>
            </a:r>
          </a:p>
          <a:p>
            <a:r>
              <a:rPr lang="tr-TR" dirty="0">
                <a:solidFill>
                  <a:schemeClr val="bg1">
                    <a:lumMod val="95000"/>
                    <a:lumOff val="5000"/>
                  </a:schemeClr>
                </a:solidFill>
              </a:rPr>
              <a:t>13.2.1. Fileye takılırsa ve filede asılı kalırsa;</a:t>
            </a:r>
          </a:p>
          <a:p>
            <a:r>
              <a:rPr lang="tr-TR" dirty="0">
                <a:solidFill>
                  <a:schemeClr val="bg1">
                    <a:lumMod val="95000"/>
                    <a:lumOff val="5000"/>
                  </a:schemeClr>
                </a:solidFill>
              </a:rPr>
              <a:t>13.2.2. Fileyi geçtikten sonra, fileye takılırsa;ya da</a:t>
            </a:r>
          </a:p>
          <a:p>
            <a:r>
              <a:rPr lang="tr-TR" dirty="0">
                <a:solidFill>
                  <a:schemeClr val="bg1">
                    <a:lumMod val="95000"/>
                    <a:lumOff val="5000"/>
                  </a:schemeClr>
                </a:solidFill>
              </a:rPr>
              <a:t>13.2.3. Servisi karşılayan oyuncunun eşi tarafından vurulursa</a:t>
            </a:r>
            <a:r>
              <a:rPr lang="tr-TR" dirty="0" smtClean="0">
                <a:solidFill>
                  <a:schemeClr val="bg1">
                    <a:lumMod val="95000"/>
                    <a:lumOff val="5000"/>
                  </a:schemeClr>
                </a:solidFill>
              </a:rPr>
              <a:t>;</a:t>
            </a:r>
          </a:p>
          <a:p>
            <a:r>
              <a:rPr lang="tr-TR" dirty="0" smtClean="0">
                <a:solidFill>
                  <a:schemeClr val="bg1">
                    <a:lumMod val="95000"/>
                    <a:lumOff val="5000"/>
                  </a:schemeClr>
                </a:solidFill>
              </a:rPr>
              <a:t>13.3. Oyunda,top:</a:t>
            </a:r>
          </a:p>
          <a:p>
            <a:r>
              <a:rPr lang="tr-TR" dirty="0" smtClean="0">
                <a:solidFill>
                  <a:schemeClr val="bg1">
                    <a:lumMod val="95000"/>
                    <a:lumOff val="5000"/>
                  </a:schemeClr>
                </a:solidFill>
              </a:rPr>
              <a:t>13.3.1</a:t>
            </a:r>
            <a:r>
              <a:rPr lang="tr-TR" dirty="0">
                <a:solidFill>
                  <a:schemeClr val="bg1">
                    <a:lumMod val="95000"/>
                    <a:lumOff val="5000"/>
                  </a:schemeClr>
                </a:solidFill>
              </a:rPr>
              <a:t>. Kortun sınırları dışında yere düşerse (örneğin; sınır çizgilerinin ne üzerinde ne de içerisinde olursa);</a:t>
            </a:r>
          </a:p>
          <a:p>
            <a:r>
              <a:rPr lang="tr-TR" dirty="0">
                <a:solidFill>
                  <a:schemeClr val="bg1">
                    <a:lumMod val="95000"/>
                    <a:lumOff val="5000"/>
                  </a:schemeClr>
                </a:solidFill>
              </a:rPr>
              <a:t>13.3.2. Filenin içinden veya altından geçerse;</a:t>
            </a:r>
          </a:p>
          <a:p>
            <a:r>
              <a:rPr lang="tr-TR" dirty="0">
                <a:solidFill>
                  <a:schemeClr val="bg1">
                    <a:lumMod val="95000"/>
                    <a:lumOff val="5000"/>
                  </a:schemeClr>
                </a:solidFill>
              </a:rPr>
              <a:t>13.3.3. Filenin üzerinden geçemezse;</a:t>
            </a:r>
          </a:p>
          <a:p>
            <a:r>
              <a:rPr lang="tr-TR" dirty="0">
                <a:solidFill>
                  <a:schemeClr val="bg1">
                    <a:lumMod val="95000"/>
                    <a:lumOff val="5000"/>
                  </a:schemeClr>
                </a:solidFill>
              </a:rPr>
              <a:t>13.3.4. Tavana veya yan duvarlara değerse;</a:t>
            </a:r>
          </a:p>
          <a:p>
            <a:r>
              <a:rPr lang="tr-TR" dirty="0">
                <a:solidFill>
                  <a:schemeClr val="bg1">
                    <a:lumMod val="95000"/>
                    <a:lumOff val="5000"/>
                  </a:schemeClr>
                </a:solidFill>
              </a:rPr>
              <a:t>13.3.5. Kişi veya oyuncu giysisine değerse;</a:t>
            </a:r>
          </a:p>
          <a:p>
            <a:r>
              <a:rPr lang="tr-TR" dirty="0" smtClean="0">
                <a:solidFill>
                  <a:schemeClr val="bg1">
                    <a:lumMod val="95000"/>
                    <a:lumOff val="5000"/>
                  </a:schemeClr>
                </a:solidFill>
              </a:rPr>
              <a:t>13.3.6. Kort dışındaki herhangi bir nesne ya da kişiye değerse;</a:t>
            </a:r>
          </a:p>
          <a:p>
            <a:r>
              <a:rPr lang="tr-TR" dirty="0"/>
              <a:t> </a:t>
            </a:r>
          </a:p>
        </p:txBody>
      </p:sp>
      <p:sp>
        <p:nvSpPr>
          <p:cNvPr id="3" name="2 Dikdörtgen"/>
          <p:cNvSpPr/>
          <p:nvPr/>
        </p:nvSpPr>
        <p:spPr>
          <a:xfrm>
            <a:off x="1428728" y="357166"/>
            <a:ext cx="1202445" cy="523220"/>
          </a:xfrm>
          <a:prstGeom prst="rect">
            <a:avLst/>
          </a:prstGeom>
        </p:spPr>
        <p:txBody>
          <a:bodyPr wrap="none">
            <a:spAutoFit/>
          </a:bodyPr>
          <a:lstStyle/>
          <a:p>
            <a:r>
              <a:rPr lang="tr-TR" b="1" dirty="0">
                <a:solidFill>
                  <a:srgbClr val="FF0000"/>
                </a:solidFill>
              </a:rPr>
              <a:t> </a:t>
            </a:r>
            <a:r>
              <a:rPr lang="tr-TR" sz="2800" b="1" dirty="0">
                <a:solidFill>
                  <a:srgbClr val="FF0000"/>
                </a:solidFill>
              </a:rPr>
              <a:t>HATA</a:t>
            </a:r>
            <a:endParaRPr lang="tr-TR" sz="2800" dirty="0">
              <a:solidFill>
                <a:srgbClr val="FF0000"/>
              </a:solidFill>
            </a:endParaRPr>
          </a:p>
        </p:txBody>
      </p:sp>
      <p:pic>
        <p:nvPicPr>
          <p:cNvPr id="4" name="3 Resim" descr="images (3).jpg"/>
          <p:cNvPicPr>
            <a:picLocks noChangeAspect="1"/>
          </p:cNvPicPr>
          <p:nvPr/>
        </p:nvPicPr>
        <p:blipFill>
          <a:blip r:embed="rId2" cstate="print"/>
          <a:stretch>
            <a:fillRect/>
          </a:stretch>
        </p:blipFill>
        <p:spPr>
          <a:xfrm>
            <a:off x="4986422" y="571480"/>
            <a:ext cx="3624190" cy="2714644"/>
          </a:xfrm>
          <a:prstGeom prst="rect">
            <a:avLst/>
          </a:prstGeom>
        </p:spPr>
      </p:pic>
      <p:pic>
        <p:nvPicPr>
          <p:cNvPr id="2050" name="Picture 2" descr="C:\Sitelerin Takibi\Dersimiz.com\2013-2014 Çalışmaları\dersimiz.com.png"/>
          <p:cNvPicPr>
            <a:picLocks noChangeAspect="1" noChangeArrowheads="1"/>
          </p:cNvPicPr>
          <p:nvPr/>
        </p:nvPicPr>
        <p:blipFill>
          <a:blip r:embed="rId3" cstate="print"/>
          <a:srcRect/>
          <a:stretch>
            <a:fillRect/>
          </a:stretch>
        </p:blipFill>
        <p:spPr bwMode="auto">
          <a:xfrm>
            <a:off x="6732240" y="2924944"/>
            <a:ext cx="1809750" cy="333375"/>
          </a:xfrm>
          <a:prstGeom prst="rect">
            <a:avLst/>
          </a:prstGeom>
          <a:noFill/>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785794"/>
            <a:ext cx="8715436" cy="5632311"/>
          </a:xfrm>
          <a:prstGeom prst="rect">
            <a:avLst/>
          </a:prstGeom>
        </p:spPr>
        <p:txBody>
          <a:bodyPr wrap="square">
            <a:spAutoFit/>
          </a:bodyPr>
          <a:lstStyle/>
          <a:p>
            <a:r>
              <a:rPr lang="tr-TR" dirty="0">
                <a:solidFill>
                  <a:schemeClr val="bg1">
                    <a:lumMod val="95000"/>
                    <a:lumOff val="5000"/>
                  </a:schemeClr>
                </a:solidFill>
              </a:rPr>
              <a:t>13.3.7. Rakete takılırsa ve vuruş uygulaması süresince rakette asılı kalırsa;</a:t>
            </a:r>
          </a:p>
          <a:p>
            <a:r>
              <a:rPr lang="tr-TR" dirty="0">
                <a:solidFill>
                  <a:schemeClr val="bg1">
                    <a:lumMod val="95000"/>
                    <a:lumOff val="5000"/>
                  </a:schemeClr>
                </a:solidFill>
              </a:rPr>
              <a:t>13.3.8. Aynı oyuncu tarafından </a:t>
            </a:r>
            <a:r>
              <a:rPr lang="tr-TR" dirty="0" err="1">
                <a:solidFill>
                  <a:schemeClr val="bg1">
                    <a:lumMod val="95000"/>
                    <a:lumOff val="5000"/>
                  </a:schemeClr>
                </a:solidFill>
              </a:rPr>
              <a:t>ardarda</a:t>
            </a:r>
            <a:r>
              <a:rPr lang="tr-TR" dirty="0">
                <a:solidFill>
                  <a:schemeClr val="bg1">
                    <a:lumMod val="95000"/>
                    <a:lumOff val="5000"/>
                  </a:schemeClr>
                </a:solidFill>
              </a:rPr>
              <a:t> vurulursa. Ancak, tek vuruşta raketin hem başına hem de tellerle örülü yüzeyine çarpan bir top durumunda “hata” olmayacaktır sayılmayacaktır;</a:t>
            </a:r>
          </a:p>
          <a:p>
            <a:r>
              <a:rPr lang="tr-TR" dirty="0">
                <a:solidFill>
                  <a:schemeClr val="bg1">
                    <a:lumMod val="95000"/>
                    <a:lumOff val="5000"/>
                  </a:schemeClr>
                </a:solidFill>
              </a:rPr>
              <a:t> </a:t>
            </a:r>
            <a:r>
              <a:rPr lang="tr-TR" dirty="0" smtClean="0">
                <a:solidFill>
                  <a:schemeClr val="bg1">
                    <a:lumMod val="95000"/>
                    <a:lumOff val="5000"/>
                  </a:schemeClr>
                </a:solidFill>
              </a:rPr>
              <a:t>13.3.9. </a:t>
            </a:r>
            <a:r>
              <a:rPr lang="tr-TR" dirty="0" err="1" smtClean="0">
                <a:solidFill>
                  <a:schemeClr val="bg1">
                    <a:lumMod val="95000"/>
                    <a:lumOff val="5000"/>
                  </a:schemeClr>
                </a:solidFill>
              </a:rPr>
              <a:t>Ardarda</a:t>
            </a:r>
            <a:r>
              <a:rPr lang="tr-TR" dirty="0" smtClean="0">
                <a:solidFill>
                  <a:schemeClr val="bg1">
                    <a:lumMod val="95000"/>
                    <a:lumOff val="5000"/>
                  </a:schemeClr>
                </a:solidFill>
              </a:rPr>
              <a:t> bir oyuncu ve aynı oyuncunun eşi tarafından vurulursa;  ya da</a:t>
            </a:r>
          </a:p>
          <a:p>
            <a:r>
              <a:rPr lang="tr-TR" dirty="0">
                <a:solidFill>
                  <a:schemeClr val="bg1">
                    <a:lumMod val="95000"/>
                    <a:lumOff val="5000"/>
                  </a:schemeClr>
                </a:solidFill>
              </a:rPr>
              <a:t> </a:t>
            </a:r>
            <a:r>
              <a:rPr lang="tr-TR" dirty="0" smtClean="0">
                <a:solidFill>
                  <a:schemeClr val="bg1">
                    <a:lumMod val="95000"/>
                    <a:lumOff val="5000"/>
                  </a:schemeClr>
                </a:solidFill>
              </a:rPr>
              <a:t>13.3.10  bir oyuncunun raketine değer ve karşı tarafın kortuna doğru ilerlemezse;</a:t>
            </a:r>
          </a:p>
          <a:p>
            <a:r>
              <a:rPr lang="tr-TR" dirty="0">
                <a:solidFill>
                  <a:schemeClr val="bg1">
                    <a:lumMod val="95000"/>
                    <a:lumOff val="5000"/>
                  </a:schemeClr>
                </a:solidFill>
              </a:rPr>
              <a:t> </a:t>
            </a:r>
            <a:r>
              <a:rPr lang="tr-TR" dirty="0" smtClean="0">
                <a:solidFill>
                  <a:schemeClr val="bg1">
                    <a:lumMod val="95000"/>
                    <a:lumOff val="5000"/>
                  </a:schemeClr>
                </a:solidFill>
              </a:rPr>
              <a:t>13.4. Oyunda, bir oyuncu:</a:t>
            </a:r>
          </a:p>
          <a:p>
            <a:r>
              <a:rPr lang="tr-TR" dirty="0" smtClean="0">
                <a:solidFill>
                  <a:schemeClr val="bg1">
                    <a:lumMod val="95000"/>
                    <a:lumOff val="5000"/>
                  </a:schemeClr>
                </a:solidFill>
              </a:rPr>
              <a:t>13.4.1</a:t>
            </a:r>
            <a:r>
              <a:rPr lang="tr-TR" dirty="0">
                <a:solidFill>
                  <a:schemeClr val="bg1">
                    <a:lumMod val="95000"/>
                    <a:lumOff val="5000"/>
                  </a:schemeClr>
                </a:solidFill>
              </a:rPr>
              <a:t>. Raketiyle fileye değerse ya da file desteklerine, kişi veya giysiye değerse;</a:t>
            </a:r>
          </a:p>
          <a:p>
            <a:r>
              <a:rPr lang="tr-TR" dirty="0">
                <a:solidFill>
                  <a:schemeClr val="bg1">
                    <a:lumMod val="95000"/>
                    <a:lumOff val="5000"/>
                  </a:schemeClr>
                </a:solidFill>
              </a:rPr>
              <a:t>13.4.2. Topa ilk vurulan noktanın filenin vuruş yapan oyuncunun tarafında olması durumunda vuruş yapan oyuncunun vuruş esnasında raketiyle file üzerinden topu takip etmesinin dışında karşı tarafın kortunu raket ile veya şahsen işgal ederse;</a:t>
            </a:r>
          </a:p>
          <a:p>
            <a:r>
              <a:rPr lang="tr-TR" dirty="0">
                <a:solidFill>
                  <a:schemeClr val="bg1">
                    <a:lumMod val="95000"/>
                    <a:lumOff val="5000"/>
                  </a:schemeClr>
                </a:solidFill>
              </a:rPr>
              <a:t>13.4.3. Filenin altından karşı tarafın kortunu raket ile veya şahsen karşı tarafın engelleneceği veya ilgisinin dağılacağı şekilde işgal ederse;  veya</a:t>
            </a:r>
          </a:p>
          <a:p>
            <a:r>
              <a:rPr lang="tr-TR" dirty="0">
                <a:solidFill>
                  <a:schemeClr val="bg1">
                    <a:lumMod val="95000"/>
                    <a:lumOff val="5000"/>
                  </a:schemeClr>
                </a:solidFill>
              </a:rPr>
              <a:t>13.4.4. Karşı tarafı engellerse, örneğin, karşı tarafın topun file üzerinden atıldığı yasal bir vuruş yapmasını engellerse;</a:t>
            </a:r>
          </a:p>
          <a:p>
            <a:r>
              <a:rPr lang="tr-TR" dirty="0">
                <a:solidFill>
                  <a:schemeClr val="bg1">
                    <a:lumMod val="95000"/>
                    <a:lumOff val="5000"/>
                  </a:schemeClr>
                </a:solidFill>
              </a:rPr>
              <a:t>13.4.5. Seslenme ya da mimik yapma gibi herhangi bir hareketle karşı tarafın dikkatini kasıtlı olarak dağıtırsa;</a:t>
            </a:r>
          </a:p>
          <a:p>
            <a:r>
              <a:rPr lang="tr-TR" dirty="0">
                <a:solidFill>
                  <a:schemeClr val="bg1">
                    <a:lumMod val="95000"/>
                    <a:lumOff val="5000"/>
                  </a:schemeClr>
                </a:solidFill>
              </a:rPr>
              <a:t>13.4.6. Bir oyuncu, Kural 16 altında ihlal, tekrarlanan ya da devamlı suçlardan suçlu bulunduğunda meydana gelecektir.</a:t>
            </a:r>
          </a:p>
          <a:p>
            <a:r>
              <a:rPr lang="tr-TR" dirty="0"/>
              <a:t> </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214290"/>
            <a:ext cx="6858048" cy="461665"/>
          </a:xfrm>
          <a:prstGeom prst="rect">
            <a:avLst/>
          </a:prstGeom>
        </p:spPr>
        <p:txBody>
          <a:bodyPr wrap="square">
            <a:spAutoFit/>
          </a:bodyPr>
          <a:lstStyle/>
          <a:p>
            <a:r>
              <a:rPr lang="tr-TR" sz="2400" b="1" dirty="0">
                <a:solidFill>
                  <a:srgbClr val="FF0000"/>
                </a:solidFill>
              </a:rPr>
              <a:t>LET (SERVİS ATIŞININ TEKRARLANMASI)</a:t>
            </a:r>
            <a:endParaRPr lang="tr-TR" sz="2400" dirty="0">
              <a:solidFill>
                <a:srgbClr val="FF0000"/>
              </a:solidFill>
            </a:endParaRPr>
          </a:p>
        </p:txBody>
      </p:sp>
      <p:sp>
        <p:nvSpPr>
          <p:cNvPr id="3" name="2 Dikdörtgen"/>
          <p:cNvSpPr/>
          <p:nvPr/>
        </p:nvSpPr>
        <p:spPr>
          <a:xfrm>
            <a:off x="0" y="2056686"/>
            <a:ext cx="9144000" cy="4801314"/>
          </a:xfrm>
          <a:prstGeom prst="rect">
            <a:avLst/>
          </a:prstGeom>
        </p:spPr>
        <p:txBody>
          <a:bodyPr wrap="square">
            <a:spAutoFit/>
          </a:bodyPr>
          <a:lstStyle/>
          <a:p>
            <a:r>
              <a:rPr lang="tr-TR" dirty="0">
                <a:solidFill>
                  <a:schemeClr val="bg1">
                    <a:lumMod val="95000"/>
                    <a:lumOff val="5000"/>
                  </a:schemeClr>
                </a:solidFill>
              </a:rPr>
              <a:t>14.1. Oyunu durdurmak amacıyla gözlemci veya bir oyuncu tarafından (eğer gözlemci yoksa) ‘</a:t>
            </a:r>
            <a:r>
              <a:rPr lang="tr-TR" dirty="0" err="1">
                <a:solidFill>
                  <a:schemeClr val="bg1">
                    <a:lumMod val="95000"/>
                    <a:lumOff val="5000"/>
                  </a:schemeClr>
                </a:solidFill>
              </a:rPr>
              <a:t>Let</a:t>
            </a:r>
            <a:r>
              <a:rPr lang="tr-TR" dirty="0">
                <a:solidFill>
                  <a:schemeClr val="bg1">
                    <a:lumMod val="95000"/>
                    <a:lumOff val="5000"/>
                  </a:schemeClr>
                </a:solidFill>
              </a:rPr>
              <a:t>’ duyurusu yapılacaktır.</a:t>
            </a:r>
          </a:p>
          <a:p>
            <a:r>
              <a:rPr lang="tr-TR" dirty="0">
                <a:solidFill>
                  <a:schemeClr val="bg1">
                    <a:lumMod val="95000"/>
                    <a:lumOff val="5000"/>
                  </a:schemeClr>
                </a:solidFill>
              </a:rPr>
              <a:t>14.2.  ‘</a:t>
            </a:r>
            <a:r>
              <a:rPr lang="tr-TR" dirty="0" err="1">
                <a:solidFill>
                  <a:schemeClr val="bg1">
                    <a:lumMod val="95000"/>
                    <a:lumOff val="5000"/>
                  </a:schemeClr>
                </a:solidFill>
              </a:rPr>
              <a:t>Let</a:t>
            </a:r>
            <a:r>
              <a:rPr lang="tr-TR" dirty="0">
                <a:solidFill>
                  <a:schemeClr val="bg1">
                    <a:lumMod val="95000"/>
                    <a:lumOff val="5000"/>
                  </a:schemeClr>
                </a:solidFill>
              </a:rPr>
              <a:t>”:</a:t>
            </a:r>
          </a:p>
          <a:p>
            <a:r>
              <a:rPr lang="tr-TR" dirty="0">
                <a:solidFill>
                  <a:schemeClr val="bg1">
                    <a:lumMod val="95000"/>
                    <a:lumOff val="5000"/>
                  </a:schemeClr>
                </a:solidFill>
              </a:rPr>
              <a:t>14.2.1. Servis atan oyuncu, servisi karşılayan oyuncu hazır olmadan servis atarsa (Kural9.4);</a:t>
            </a:r>
          </a:p>
          <a:p>
            <a:r>
              <a:rPr lang="tr-TR" dirty="0">
                <a:solidFill>
                  <a:schemeClr val="bg1">
                    <a:lumMod val="95000"/>
                    <a:lumOff val="5000"/>
                  </a:schemeClr>
                </a:solidFill>
              </a:rPr>
              <a:t>14.2.2. Servis esnasında, servisi karşılayan oyuncu ve servis atan oyuncunun her ikisi de hata yaparsa;</a:t>
            </a:r>
          </a:p>
          <a:p>
            <a:r>
              <a:rPr lang="tr-TR" dirty="0">
                <a:solidFill>
                  <a:schemeClr val="bg1">
                    <a:lumMod val="95000"/>
                    <a:lumOff val="5000"/>
                  </a:schemeClr>
                </a:solidFill>
              </a:rPr>
              <a:t>14.2.3. Servis geri döndükten sonra, top:</a:t>
            </a:r>
          </a:p>
          <a:p>
            <a:r>
              <a:rPr lang="tr-TR" dirty="0">
                <a:solidFill>
                  <a:schemeClr val="bg1">
                    <a:lumMod val="95000"/>
                    <a:lumOff val="5000"/>
                  </a:schemeClr>
                </a:solidFill>
              </a:rPr>
              <a:t>14.2.3.1. Fileye takılırsa ve filede asılı kalırsa,ya da</a:t>
            </a:r>
          </a:p>
          <a:p>
            <a:r>
              <a:rPr lang="tr-TR" dirty="0">
                <a:solidFill>
                  <a:schemeClr val="bg1">
                    <a:lumMod val="95000"/>
                    <a:lumOff val="5000"/>
                  </a:schemeClr>
                </a:solidFill>
              </a:rPr>
              <a:t>14.2.3.2. Fileyi geçtikten sonra fileye takılırsa;</a:t>
            </a:r>
          </a:p>
          <a:p>
            <a:r>
              <a:rPr lang="tr-TR" dirty="0">
                <a:solidFill>
                  <a:schemeClr val="bg1">
                    <a:lumMod val="95000"/>
                    <a:lumOff val="5000"/>
                  </a:schemeClr>
                </a:solidFill>
              </a:rPr>
              <a:t>14.2.4. Oyun esnasında,top parçalanırsa ve taban tamamen topun geri kalanından ayrılırsa;</a:t>
            </a:r>
          </a:p>
          <a:p>
            <a:r>
              <a:rPr lang="tr-TR" dirty="0">
                <a:solidFill>
                  <a:schemeClr val="bg1">
                    <a:lumMod val="95000"/>
                    <a:lumOff val="5000"/>
                  </a:schemeClr>
                </a:solidFill>
              </a:rPr>
              <a:t>14.2.5. Gözlemcinin, bir koç tarafından oyunun bölündüğünü ya da bir karşı taraf oyuncusunun ilgisinin dağıtıldığını düşünmesi durumunda;</a:t>
            </a:r>
          </a:p>
          <a:p>
            <a:r>
              <a:rPr lang="tr-TR" dirty="0">
                <a:solidFill>
                  <a:schemeClr val="bg1">
                    <a:lumMod val="95000"/>
                    <a:lumOff val="5000"/>
                  </a:schemeClr>
                </a:solidFill>
              </a:rPr>
              <a:t>14.2.6. Bir çizgi hakemi pozisyonu göremediğinde ve gözlemci karar veremediğinde;ya da</a:t>
            </a:r>
          </a:p>
          <a:p>
            <a:r>
              <a:rPr lang="tr-TR" dirty="0">
                <a:solidFill>
                  <a:schemeClr val="bg1">
                    <a:lumMod val="95000"/>
                    <a:lumOff val="5000"/>
                  </a:schemeClr>
                </a:solidFill>
              </a:rPr>
              <a:t>14.2.7. Herhangi bir beklenmedik ya da rastlantısal bir durum ortaya çıkarsa meydana gelecektir.</a:t>
            </a:r>
          </a:p>
          <a:p>
            <a:r>
              <a:rPr lang="tr-TR" dirty="0">
                <a:solidFill>
                  <a:schemeClr val="bg1">
                    <a:lumMod val="95000"/>
                    <a:lumOff val="5000"/>
                  </a:schemeClr>
                </a:solidFill>
              </a:rPr>
              <a:t> </a:t>
            </a:r>
            <a:r>
              <a:rPr lang="tr-TR" dirty="0" smtClean="0">
                <a:solidFill>
                  <a:schemeClr val="bg1">
                    <a:lumMod val="95000"/>
                    <a:lumOff val="5000"/>
                  </a:schemeClr>
                </a:solidFill>
              </a:rPr>
              <a:t>14.3</a:t>
            </a:r>
            <a:r>
              <a:rPr lang="tr-TR" dirty="0">
                <a:solidFill>
                  <a:schemeClr val="bg1">
                    <a:lumMod val="95000"/>
                    <a:lumOff val="5000"/>
                  </a:schemeClr>
                </a:solidFill>
              </a:rPr>
              <a:t>. Bir‘</a:t>
            </a:r>
            <a:r>
              <a:rPr lang="tr-TR" dirty="0" err="1">
                <a:solidFill>
                  <a:schemeClr val="bg1">
                    <a:lumMod val="95000"/>
                    <a:lumOff val="5000"/>
                  </a:schemeClr>
                </a:solidFill>
              </a:rPr>
              <a:t>let</a:t>
            </a:r>
            <a:r>
              <a:rPr lang="tr-TR" dirty="0">
                <a:solidFill>
                  <a:schemeClr val="bg1">
                    <a:lumMod val="95000"/>
                    <a:lumOff val="5000"/>
                  </a:schemeClr>
                </a:solidFill>
              </a:rPr>
              <a:t>’ meydana geldiğinde, son servisten itibaren, oyun sayılmayacak ve en son servisi atan oyuncu tekrar servis atacaktır.</a:t>
            </a:r>
          </a:p>
        </p:txBody>
      </p:sp>
      <p:pic>
        <p:nvPicPr>
          <p:cNvPr id="4" name="3 Resim" descr="images (5).jpg"/>
          <p:cNvPicPr>
            <a:picLocks noChangeAspect="1"/>
          </p:cNvPicPr>
          <p:nvPr/>
        </p:nvPicPr>
        <p:blipFill>
          <a:blip r:embed="rId2" cstate="print"/>
          <a:stretch>
            <a:fillRect/>
          </a:stretch>
        </p:blipFill>
        <p:spPr>
          <a:xfrm>
            <a:off x="6245527" y="0"/>
            <a:ext cx="2898473" cy="1928802"/>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0" y="0"/>
            <a:ext cx="8229600" cy="1398588"/>
          </a:xfrm>
        </p:spPr>
        <p:txBody>
          <a:bodyPr/>
          <a:lstStyle/>
          <a:p>
            <a:r>
              <a:rPr lang="tr-TR" b="1" dirty="0" smtClean="0">
                <a:solidFill>
                  <a:srgbClr val="FFFF00"/>
                </a:solidFill>
              </a:rPr>
              <a:t/>
            </a:r>
            <a:br>
              <a:rPr lang="tr-TR" b="1" dirty="0" smtClean="0">
                <a:solidFill>
                  <a:srgbClr val="FFFF00"/>
                </a:solidFill>
              </a:rPr>
            </a:br>
            <a:endParaRPr lang="tr-TR" dirty="0"/>
          </a:p>
        </p:txBody>
      </p:sp>
      <p:sp>
        <p:nvSpPr>
          <p:cNvPr id="4" name="3 Dikdörtgen"/>
          <p:cNvSpPr/>
          <p:nvPr/>
        </p:nvSpPr>
        <p:spPr>
          <a:xfrm>
            <a:off x="0" y="948690"/>
            <a:ext cx="4572000" cy="5909310"/>
          </a:xfrm>
          <a:prstGeom prst="rect">
            <a:avLst/>
          </a:prstGeom>
        </p:spPr>
        <p:txBody>
          <a:bodyPr>
            <a:spAutoFit/>
          </a:bodyPr>
          <a:lstStyle/>
          <a:p>
            <a:r>
              <a:rPr lang="tr-TR" dirty="0">
                <a:solidFill>
                  <a:schemeClr val="bg1">
                    <a:lumMod val="95000"/>
                    <a:lumOff val="5000"/>
                  </a:schemeClr>
                </a:solidFill>
              </a:rPr>
              <a:t>Hacettepe Üniversitesi’nde görevli olan İrfan Yıldırım ve diğer spor yöneticileri katkılarıyla 1991 yılında Türkiye Badminton Federasyonu’nu kuruldu.</a:t>
            </a:r>
            <a:r>
              <a:rPr lang="tr-TR" dirty="0" smtClean="0">
                <a:solidFill>
                  <a:schemeClr val="bg1">
                    <a:lumMod val="95000"/>
                    <a:lumOff val="5000"/>
                  </a:schemeClr>
                </a:solidFill>
              </a:rPr>
              <a:t/>
            </a:r>
            <a:br>
              <a:rPr lang="tr-TR" dirty="0" smtClean="0">
                <a:solidFill>
                  <a:schemeClr val="bg1">
                    <a:lumMod val="95000"/>
                    <a:lumOff val="5000"/>
                  </a:schemeClr>
                </a:solidFill>
              </a:rPr>
            </a:br>
            <a:r>
              <a:rPr lang="tr-TR" dirty="0">
                <a:solidFill>
                  <a:schemeClr val="bg1">
                    <a:lumMod val="95000"/>
                    <a:lumOff val="5000"/>
                  </a:schemeClr>
                </a:solidFill>
              </a:rPr>
              <a:t>Badminton sporunun ilk federasyon başkanı İrfan Yıldırım'dır. Türkiye genelinde ve federasyon verilerine göre, 2001 yılı itibarıyla 90 badminton kulübü açılmış ve 1880 sporcu katılmıştır. Badminton Milli Takımımız ilk milli müsabakasını İzmir'de Kazakistan Milli Takımı ile oynamıştır. </a:t>
            </a:r>
            <a:r>
              <a:rPr lang="tr-TR" dirty="0" smtClean="0">
                <a:solidFill>
                  <a:schemeClr val="bg1">
                    <a:lumMod val="95000"/>
                    <a:lumOff val="5000"/>
                  </a:schemeClr>
                </a:solidFill>
              </a:rPr>
              <a:t/>
            </a:r>
            <a:br>
              <a:rPr lang="tr-TR" dirty="0" smtClean="0">
                <a:solidFill>
                  <a:schemeClr val="bg1">
                    <a:lumMod val="95000"/>
                    <a:lumOff val="5000"/>
                  </a:schemeClr>
                </a:solidFill>
              </a:rPr>
            </a:br>
            <a:r>
              <a:rPr lang="tr-TR" dirty="0" smtClean="0">
                <a:solidFill>
                  <a:schemeClr val="bg1">
                    <a:lumMod val="95000"/>
                    <a:lumOff val="5000"/>
                  </a:schemeClr>
                </a:solidFill>
              </a:rPr>
              <a:t/>
            </a:r>
            <a:br>
              <a:rPr lang="tr-TR" dirty="0" smtClean="0">
                <a:solidFill>
                  <a:schemeClr val="bg1">
                    <a:lumMod val="95000"/>
                    <a:lumOff val="5000"/>
                  </a:schemeClr>
                </a:solidFill>
              </a:rPr>
            </a:br>
            <a:r>
              <a:rPr lang="tr-TR" dirty="0">
                <a:solidFill>
                  <a:schemeClr val="bg1">
                    <a:lumMod val="95000"/>
                    <a:lumOff val="5000"/>
                  </a:schemeClr>
                </a:solidFill>
              </a:rPr>
              <a:t>Ülkemizde düzenlenen ilk uluslararası turnuva ise 70. Yıl Uluslararası Badminton Turnuvası olup, 25-29 Ekim 1993 tarihlerinde Ankara'da yapılmıştır. İstanbul' da ise 2001 yılında yapılan İstanbul Badminton </a:t>
            </a:r>
            <a:r>
              <a:rPr lang="tr-TR" dirty="0" err="1">
                <a:solidFill>
                  <a:schemeClr val="bg1">
                    <a:lumMod val="95000"/>
                    <a:lumOff val="5000"/>
                  </a:schemeClr>
                </a:solidFill>
              </a:rPr>
              <a:t>Open'e</a:t>
            </a:r>
            <a:r>
              <a:rPr lang="tr-TR" dirty="0">
                <a:solidFill>
                  <a:schemeClr val="bg1">
                    <a:lumMod val="95000"/>
                    <a:lumOff val="5000"/>
                  </a:schemeClr>
                </a:solidFill>
              </a:rPr>
              <a:t> Türkiye'nin genelinden ve </a:t>
            </a:r>
            <a:r>
              <a:rPr lang="tr-TR" dirty="0" err="1">
                <a:solidFill>
                  <a:schemeClr val="bg1">
                    <a:lumMod val="95000"/>
                    <a:lumOff val="5000"/>
                  </a:schemeClr>
                </a:solidFill>
              </a:rPr>
              <a:t>Avrupadan</a:t>
            </a:r>
            <a:r>
              <a:rPr lang="tr-TR" dirty="0">
                <a:solidFill>
                  <a:schemeClr val="bg1">
                    <a:lumMod val="95000"/>
                    <a:lumOff val="5000"/>
                  </a:schemeClr>
                </a:solidFill>
              </a:rPr>
              <a:t> 400'e yakın sporcu katılmıştır. İstanbul' da 84 ilköğretim ve spor kulübü bulunmaktadır.</a:t>
            </a:r>
          </a:p>
        </p:txBody>
      </p:sp>
      <p:sp>
        <p:nvSpPr>
          <p:cNvPr id="5" name="4 Dikdörtgen"/>
          <p:cNvSpPr/>
          <p:nvPr/>
        </p:nvSpPr>
        <p:spPr>
          <a:xfrm>
            <a:off x="2428860" y="214290"/>
            <a:ext cx="3926652" cy="523220"/>
          </a:xfrm>
          <a:prstGeom prst="rect">
            <a:avLst/>
          </a:prstGeom>
        </p:spPr>
        <p:txBody>
          <a:bodyPr wrap="none">
            <a:spAutoFit/>
          </a:bodyPr>
          <a:lstStyle/>
          <a:p>
            <a:r>
              <a:rPr lang="tr-TR" sz="2800" b="1" dirty="0">
                <a:solidFill>
                  <a:srgbClr val="FF0000"/>
                </a:solidFill>
              </a:rPr>
              <a:t>Türkiye'de badminton</a:t>
            </a:r>
            <a:endParaRPr lang="tr-TR" sz="2800" dirty="0">
              <a:solidFill>
                <a:srgbClr val="FF0000"/>
              </a:solidFill>
            </a:endParaRPr>
          </a:p>
        </p:txBody>
      </p:sp>
      <p:pic>
        <p:nvPicPr>
          <p:cNvPr id="6" name="5 Resim" descr="images (2).jpg">
            <a:hlinkClick r:id="rId2"/>
          </p:cNvPr>
          <p:cNvPicPr>
            <a:picLocks noChangeAspect="1"/>
          </p:cNvPicPr>
          <p:nvPr/>
        </p:nvPicPr>
        <p:blipFill>
          <a:blip r:embed="rId3" cstate="print"/>
          <a:stretch>
            <a:fillRect/>
          </a:stretch>
        </p:blipFill>
        <p:spPr>
          <a:xfrm>
            <a:off x="4786314" y="1000108"/>
            <a:ext cx="3897576" cy="291942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857356" y="2214554"/>
            <a:ext cx="5072098" cy="1077218"/>
          </a:xfrm>
          <a:prstGeom prst="rect">
            <a:avLst/>
          </a:prstGeom>
          <a:noFill/>
        </p:spPr>
        <p:txBody>
          <a:bodyPr wrap="square" rtlCol="0">
            <a:spAutoFit/>
          </a:bodyPr>
          <a:lstStyle/>
          <a:p>
            <a:r>
              <a:rPr lang="tr-TR" sz="3200" dirty="0" smtClean="0">
                <a:solidFill>
                  <a:srgbClr val="FF0000"/>
                </a:solidFill>
              </a:rPr>
              <a:t>SAMET TOK</a:t>
            </a:r>
          </a:p>
          <a:p>
            <a:r>
              <a:rPr lang="tr-TR" sz="3200" dirty="0" smtClean="0">
                <a:solidFill>
                  <a:srgbClr val="FF0000"/>
                </a:solidFill>
              </a:rPr>
              <a:t>9\A  HEMŞİRELİK</a:t>
            </a:r>
            <a:endParaRPr lang="tr-TR" sz="3200" dirty="0">
              <a:solidFill>
                <a:srgbClr val="FF0000"/>
              </a:solidFill>
            </a:endParaRPr>
          </a:p>
        </p:txBody>
      </p:sp>
      <p:sp>
        <p:nvSpPr>
          <p:cNvPr id="3" name="2 Metin kutusu"/>
          <p:cNvSpPr txBox="1"/>
          <p:nvPr/>
        </p:nvSpPr>
        <p:spPr>
          <a:xfrm>
            <a:off x="2000232" y="285728"/>
            <a:ext cx="4143404" cy="646331"/>
          </a:xfrm>
          <a:prstGeom prst="rect">
            <a:avLst/>
          </a:prstGeom>
          <a:noFill/>
        </p:spPr>
        <p:txBody>
          <a:bodyPr wrap="square" rtlCol="0">
            <a:spAutoFit/>
          </a:bodyPr>
          <a:lstStyle/>
          <a:p>
            <a:r>
              <a:rPr lang="tr-TR" sz="3600" dirty="0" smtClean="0">
                <a:solidFill>
                  <a:srgbClr val="FF0000"/>
                </a:solidFill>
              </a:rPr>
              <a:t>HAZIRLAYANLAR</a:t>
            </a:r>
            <a:endParaRPr lang="tr-TR" sz="3600" dirty="0">
              <a:solidFill>
                <a:srgbClr val="FF0000"/>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0" fill="hold"/>
                                        <p:tgtEl>
                                          <p:spTgt spid="2"/>
                                        </p:tgtEl>
                                        <p:attrNameLst>
                                          <p:attrName>ppt_x</p:attrName>
                                        </p:attrNameLst>
                                      </p:cBhvr>
                                      <p:tavLst>
                                        <p:tav tm="0">
                                          <p:val>
                                            <p:strVal val="#ppt_x"/>
                                          </p:val>
                                        </p:tav>
                                        <p:tav tm="100000">
                                          <p:val>
                                            <p:strVal val="#ppt_x"/>
                                          </p:val>
                                        </p:tav>
                                      </p:tavLst>
                                    </p:anim>
                                    <p:anim calcmode="lin" valueType="num">
                                      <p:cBhvr additive="base">
                                        <p:cTn id="1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346" y="1071546"/>
            <a:ext cx="6143668" cy="5786454"/>
          </a:xfrm>
        </p:spPr>
        <p:txBody>
          <a:bodyPr>
            <a:normAutofit/>
          </a:bodyPr>
          <a:lstStyle/>
          <a:p>
            <a:r>
              <a:rPr lang="tr-TR" sz="2600" dirty="0" smtClean="0">
                <a:solidFill>
                  <a:schemeClr val="bg1">
                    <a:lumMod val="95000"/>
                    <a:lumOff val="5000"/>
                  </a:schemeClr>
                </a:solidFill>
              </a:rPr>
              <a:t>MÖ 5. yüzyılda Çinliler, Badminton'un atası sayılan Ti </a:t>
            </a:r>
            <a:r>
              <a:rPr lang="tr-TR" sz="2600" dirty="0" err="1" smtClean="0">
                <a:solidFill>
                  <a:schemeClr val="bg1">
                    <a:lumMod val="95000"/>
                    <a:lumOff val="5000"/>
                  </a:schemeClr>
                </a:solidFill>
              </a:rPr>
              <a:t>Jian</a:t>
            </a:r>
            <a:r>
              <a:rPr lang="tr-TR" sz="2600" dirty="0" smtClean="0">
                <a:solidFill>
                  <a:schemeClr val="bg1">
                    <a:lumMod val="95000"/>
                    <a:lumOff val="5000"/>
                  </a:schemeClr>
                </a:solidFill>
              </a:rPr>
              <a:t> </a:t>
            </a:r>
            <a:r>
              <a:rPr lang="tr-TR" sz="2600" dirty="0" err="1" smtClean="0">
                <a:solidFill>
                  <a:schemeClr val="bg1">
                    <a:lumMod val="95000"/>
                    <a:lumOff val="5000"/>
                  </a:schemeClr>
                </a:solidFill>
              </a:rPr>
              <a:t>Zi</a:t>
            </a:r>
            <a:r>
              <a:rPr lang="tr-TR" sz="2600" dirty="0" smtClean="0">
                <a:solidFill>
                  <a:schemeClr val="bg1">
                    <a:lumMod val="95000"/>
                    <a:lumOff val="5000"/>
                  </a:schemeClr>
                </a:solidFill>
              </a:rPr>
              <a:t> adı verilen bir oyun oynarlarmış. Yine badmintona benzeyen bir oyun, 19. yüzyıl ortalarında Hindistan'da </a:t>
            </a:r>
            <a:r>
              <a:rPr lang="tr-TR" sz="2600" dirty="0" err="1" smtClean="0">
                <a:solidFill>
                  <a:schemeClr val="bg1">
                    <a:lumMod val="95000"/>
                    <a:lumOff val="5000"/>
                  </a:schemeClr>
                </a:solidFill>
              </a:rPr>
              <a:t>poona</a:t>
            </a:r>
            <a:r>
              <a:rPr lang="tr-TR" sz="2600" dirty="0" smtClean="0">
                <a:solidFill>
                  <a:schemeClr val="bg1">
                    <a:lumMod val="95000"/>
                    <a:lumOff val="5000"/>
                  </a:schemeClr>
                </a:solidFill>
              </a:rPr>
              <a:t> adıyla oynanıyormuş. Birçok açıdan günümüz badmintonuna benzeyen bu oyunu gören İngiliz subaylar, 1860 yıllarında bunu ülkelerine getirmişler. </a:t>
            </a:r>
            <a:r>
              <a:rPr lang="tr-TR" sz="2600" dirty="0" err="1" smtClean="0">
                <a:solidFill>
                  <a:schemeClr val="bg1">
                    <a:lumMod val="95000"/>
                    <a:lumOff val="5000"/>
                  </a:schemeClr>
                </a:solidFill>
              </a:rPr>
              <a:t>Beauford</a:t>
            </a:r>
            <a:r>
              <a:rPr lang="tr-TR" sz="2600" dirty="0" smtClean="0">
                <a:solidFill>
                  <a:schemeClr val="bg1">
                    <a:lumMod val="95000"/>
                    <a:lumOff val="5000"/>
                  </a:schemeClr>
                </a:solidFill>
              </a:rPr>
              <a:t> Dükünün kızları bu oyunu ilk defa Badminton Evi'nde oynamışlardır. Badminton ismi de bu salondan gelmektedir.</a:t>
            </a:r>
          </a:p>
          <a:p>
            <a:endParaRPr lang="tr-TR" dirty="0"/>
          </a:p>
        </p:txBody>
      </p:sp>
      <p:sp>
        <p:nvSpPr>
          <p:cNvPr id="2" name="1 Başlık"/>
          <p:cNvSpPr>
            <a:spLocks noGrp="1"/>
          </p:cNvSpPr>
          <p:nvPr>
            <p:ph type="title"/>
          </p:nvPr>
        </p:nvSpPr>
        <p:spPr/>
        <p:txBody>
          <a:bodyPr>
            <a:normAutofit fontScale="90000"/>
          </a:bodyPr>
          <a:lstStyle/>
          <a:p>
            <a:r>
              <a:rPr lang="tr-TR" dirty="0" smtClean="0">
                <a:solidFill>
                  <a:srgbClr val="FF0000"/>
                </a:solidFill>
              </a:rPr>
              <a:t>Tarihi</a:t>
            </a:r>
            <a:r>
              <a:rPr lang="tr-TR" dirty="0" smtClean="0"/>
              <a:t/>
            </a:r>
            <a:br>
              <a:rPr lang="tr-TR" dirty="0" smtClean="0"/>
            </a:br>
            <a:endParaRPr lang="tr-TR" dirty="0"/>
          </a:p>
        </p:txBody>
      </p:sp>
      <p:pic>
        <p:nvPicPr>
          <p:cNvPr id="4" name="3 Resim" descr="badminton (1).jpg"/>
          <p:cNvPicPr>
            <a:picLocks noChangeAspect="1"/>
          </p:cNvPicPr>
          <p:nvPr/>
        </p:nvPicPr>
        <p:blipFill>
          <a:blip r:embed="rId2" cstate="print"/>
          <a:stretch>
            <a:fillRect/>
          </a:stretch>
        </p:blipFill>
        <p:spPr>
          <a:xfrm>
            <a:off x="5711318" y="1988840"/>
            <a:ext cx="3432682" cy="3929090"/>
          </a:xfrm>
          <a:prstGeom prst="rect">
            <a:avLst/>
          </a:prstGeom>
        </p:spPr>
      </p:pic>
      <p:sp>
        <p:nvSpPr>
          <p:cNvPr id="6" name="5 Dikdörtgen"/>
          <p:cNvSpPr/>
          <p:nvPr/>
        </p:nvSpPr>
        <p:spPr>
          <a:xfrm>
            <a:off x="3579741" y="3244334"/>
            <a:ext cx="1984518" cy="369332"/>
          </a:xfrm>
          <a:prstGeom prst="rect">
            <a:avLst/>
          </a:prstGeom>
        </p:spPr>
        <p:txBody>
          <a:bodyPr wrap="none">
            <a:spAutoFit/>
          </a:bodyPr>
          <a:lstStyle/>
          <a:p>
            <a:r>
              <a:rPr lang="tr-TR" dirty="0" err="1" smtClean="0"/>
              <a:t>wwwsorubak</a:t>
            </a:r>
            <a:r>
              <a:rPr lang="tr-TR" dirty="0" smtClean="0"/>
              <a:t>.com</a:t>
            </a:r>
            <a:endParaRPr lang="tr-TR" dirty="0"/>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142984"/>
            <a:ext cx="4643438" cy="5357818"/>
          </a:xfrm>
        </p:spPr>
        <p:txBody>
          <a:bodyPr>
            <a:normAutofit fontScale="85000" lnSpcReduction="20000"/>
          </a:bodyPr>
          <a:lstStyle/>
          <a:p>
            <a:r>
              <a:rPr lang="tr-TR" dirty="0" smtClean="0">
                <a:solidFill>
                  <a:schemeClr val="bg1">
                    <a:lumMod val="95000"/>
                    <a:lumOff val="5000"/>
                  </a:schemeClr>
                </a:solidFill>
              </a:rPr>
              <a:t>J.L. </a:t>
            </a:r>
            <a:r>
              <a:rPr lang="tr-TR" dirty="0" err="1" smtClean="0">
                <a:solidFill>
                  <a:schemeClr val="bg1">
                    <a:lumMod val="95000"/>
                    <a:lumOff val="5000"/>
                  </a:schemeClr>
                </a:solidFill>
              </a:rPr>
              <a:t>Baldwin</a:t>
            </a:r>
            <a:r>
              <a:rPr lang="tr-TR" dirty="0" smtClean="0">
                <a:solidFill>
                  <a:schemeClr val="bg1">
                    <a:lumMod val="95000"/>
                    <a:lumOff val="5000"/>
                  </a:schemeClr>
                </a:solidFill>
              </a:rPr>
              <a:t> isimli sporcu, bu sporun kurallarını ilk koyan kişidir. 1870'li yıllarda Hindistan'dan dönen İngiliz subayları, Badminton'u J.L. </a:t>
            </a:r>
            <a:r>
              <a:rPr lang="tr-TR" dirty="0" err="1" smtClean="0">
                <a:solidFill>
                  <a:schemeClr val="bg1">
                    <a:lumMod val="95000"/>
                    <a:lumOff val="5000"/>
                  </a:schemeClr>
                </a:solidFill>
              </a:rPr>
              <a:t>Baldwin'in</a:t>
            </a:r>
            <a:r>
              <a:rPr lang="tr-TR" dirty="0" smtClean="0">
                <a:solidFill>
                  <a:schemeClr val="bg1">
                    <a:lumMod val="95000"/>
                    <a:lumOff val="5000"/>
                  </a:schemeClr>
                </a:solidFill>
              </a:rPr>
              <a:t> koyduğu kurallara göre oynamaya başlamışlardır. Dört yıl gibi kısa sürede İngiltere'de ilk badminton kulübü kuruldu ve kuralları belirlenen oyun ülke geneline yayıldı. Daha sonra, çeşitli ülkelere yayılan badminton, 1934'te Uluslararası Badminton Federasyonu'nun kurulması ile yeni bir ivme kazanmıştır. 1934'ten beri özellikle Çin ve Endonezya bu oyunda hayli başarılı olmaktadırlar.</a:t>
            </a:r>
          </a:p>
          <a:p>
            <a:endParaRPr lang="tr-TR" dirty="0"/>
          </a:p>
        </p:txBody>
      </p:sp>
      <p:sp>
        <p:nvSpPr>
          <p:cNvPr id="2" name="1 Başlık"/>
          <p:cNvSpPr>
            <a:spLocks noGrp="1"/>
          </p:cNvSpPr>
          <p:nvPr>
            <p:ph type="title"/>
          </p:nvPr>
        </p:nvSpPr>
        <p:spPr>
          <a:xfrm>
            <a:off x="428596" y="0"/>
            <a:ext cx="8229600" cy="1399032"/>
          </a:xfrm>
        </p:spPr>
        <p:txBody>
          <a:bodyPr/>
          <a:lstStyle/>
          <a:p>
            <a:r>
              <a:rPr lang="tr-TR" b="1" dirty="0" smtClean="0">
                <a:solidFill>
                  <a:srgbClr val="FF0000"/>
                </a:solidFill>
              </a:rPr>
              <a:t>İlk kurallar</a:t>
            </a:r>
            <a:r>
              <a:rPr lang="tr-TR" b="1" dirty="0" smtClean="0">
                <a:solidFill>
                  <a:srgbClr val="FFFF00"/>
                </a:solidFill>
              </a:rPr>
              <a:t/>
            </a:r>
            <a:br>
              <a:rPr lang="tr-TR" b="1" dirty="0" smtClean="0">
                <a:solidFill>
                  <a:srgbClr val="FFFF00"/>
                </a:solidFill>
              </a:rPr>
            </a:br>
            <a:endParaRPr lang="tr-TR" dirty="0"/>
          </a:p>
        </p:txBody>
      </p:sp>
      <p:pic>
        <p:nvPicPr>
          <p:cNvPr id="4" name="3 Resim" descr="images (4).jpg"/>
          <p:cNvPicPr>
            <a:picLocks noChangeAspect="1"/>
          </p:cNvPicPr>
          <p:nvPr/>
        </p:nvPicPr>
        <p:blipFill>
          <a:blip r:embed="rId2" cstate="print"/>
          <a:stretch>
            <a:fillRect/>
          </a:stretch>
        </p:blipFill>
        <p:spPr>
          <a:xfrm>
            <a:off x="5286380" y="1643050"/>
            <a:ext cx="2904112" cy="392907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000768"/>
            <a:ext cx="571472" cy="500034"/>
          </a:xfrm>
        </p:spPr>
        <p:txBody>
          <a:bodyPr>
            <a:normAutofit/>
          </a:bodyPr>
          <a:lstStyle/>
          <a:p>
            <a:pPr>
              <a:buNone/>
            </a:pPr>
            <a:endParaRPr lang="tr-TR" dirty="0"/>
          </a:p>
        </p:txBody>
      </p:sp>
      <p:sp>
        <p:nvSpPr>
          <p:cNvPr id="2" name="1 Başlık"/>
          <p:cNvSpPr>
            <a:spLocks noGrp="1"/>
          </p:cNvSpPr>
          <p:nvPr>
            <p:ph type="title"/>
          </p:nvPr>
        </p:nvSpPr>
        <p:spPr>
          <a:xfrm>
            <a:off x="428596" y="0"/>
            <a:ext cx="8229600" cy="1399032"/>
          </a:xfrm>
        </p:spPr>
        <p:txBody>
          <a:bodyPr/>
          <a:lstStyle/>
          <a:p>
            <a:r>
              <a:rPr lang="tr-TR" b="1" dirty="0" smtClean="0">
                <a:solidFill>
                  <a:srgbClr val="FFFF00"/>
                </a:solidFill>
              </a:rPr>
              <a:t/>
            </a:r>
            <a:br>
              <a:rPr lang="tr-TR" b="1" dirty="0" smtClean="0">
                <a:solidFill>
                  <a:srgbClr val="FFFF00"/>
                </a:solidFill>
              </a:rPr>
            </a:br>
            <a:endParaRPr lang="tr-TR" dirty="0"/>
          </a:p>
        </p:txBody>
      </p:sp>
      <p:sp>
        <p:nvSpPr>
          <p:cNvPr id="5" name="4 Dikdörtgen"/>
          <p:cNvSpPr/>
          <p:nvPr/>
        </p:nvSpPr>
        <p:spPr>
          <a:xfrm>
            <a:off x="2571736" y="500042"/>
            <a:ext cx="4124784" cy="461665"/>
          </a:xfrm>
          <a:prstGeom prst="rect">
            <a:avLst/>
          </a:prstGeom>
        </p:spPr>
        <p:txBody>
          <a:bodyPr wrap="none">
            <a:spAutoFit/>
          </a:bodyPr>
          <a:lstStyle/>
          <a:p>
            <a:r>
              <a:rPr lang="tr-TR" b="1" dirty="0" smtClean="0"/>
              <a:t> </a:t>
            </a:r>
            <a:r>
              <a:rPr lang="tr-TR" sz="2400" b="1" dirty="0">
                <a:solidFill>
                  <a:srgbClr val="FF0000"/>
                </a:solidFill>
              </a:rPr>
              <a:t>KORT</a:t>
            </a:r>
            <a:r>
              <a:rPr lang="tr-TR" sz="2400" b="1" dirty="0"/>
              <a:t> </a:t>
            </a:r>
            <a:r>
              <a:rPr lang="tr-TR" sz="2400" b="1" dirty="0">
                <a:solidFill>
                  <a:srgbClr val="FF0000"/>
                </a:solidFill>
              </a:rPr>
              <a:t>VE KORT EKİPMANI</a:t>
            </a:r>
            <a:endParaRPr lang="tr-TR" sz="2400" dirty="0">
              <a:solidFill>
                <a:srgbClr val="FF0000"/>
              </a:solidFill>
            </a:endParaRPr>
          </a:p>
        </p:txBody>
      </p:sp>
      <p:sp>
        <p:nvSpPr>
          <p:cNvPr id="6" name="5 Dikdörtgen"/>
          <p:cNvSpPr/>
          <p:nvPr/>
        </p:nvSpPr>
        <p:spPr>
          <a:xfrm>
            <a:off x="357158" y="928670"/>
            <a:ext cx="7572396" cy="5509200"/>
          </a:xfrm>
          <a:prstGeom prst="rect">
            <a:avLst/>
          </a:prstGeom>
        </p:spPr>
        <p:txBody>
          <a:bodyPr wrap="square">
            <a:spAutoFit/>
          </a:bodyPr>
          <a:lstStyle/>
          <a:p>
            <a:r>
              <a:rPr lang="tr-TR" sz="2000" dirty="0">
                <a:solidFill>
                  <a:schemeClr val="bg1">
                    <a:lumMod val="95000"/>
                    <a:lumOff val="5000"/>
                  </a:schemeClr>
                </a:solidFill>
              </a:rPr>
              <a:t>1.1. </a:t>
            </a:r>
            <a:r>
              <a:rPr lang="tr-TR" sz="1600" dirty="0">
                <a:solidFill>
                  <a:schemeClr val="bg1">
                    <a:lumMod val="95000"/>
                    <a:lumOff val="5000"/>
                  </a:schemeClr>
                </a:solidFill>
              </a:rPr>
              <a:t>Kort, </a:t>
            </a:r>
            <a:r>
              <a:rPr lang="tr-TR" sz="1600" dirty="0" smtClean="0">
                <a:solidFill>
                  <a:schemeClr val="bg1">
                    <a:lumMod val="95000"/>
                    <a:lumOff val="5000"/>
                  </a:schemeClr>
                </a:solidFill>
              </a:rPr>
              <a:t>40 </a:t>
            </a:r>
            <a:r>
              <a:rPr lang="tr-TR" sz="1600" dirty="0">
                <a:solidFill>
                  <a:schemeClr val="bg1">
                    <a:lumMod val="95000"/>
                    <a:lumOff val="5000"/>
                  </a:schemeClr>
                </a:solidFill>
              </a:rPr>
              <a:t>mm genişliğindeki çizgilerle işaretli bir dikdörtgen şeklinde olacaktır.</a:t>
            </a:r>
          </a:p>
          <a:p>
            <a:r>
              <a:rPr lang="tr-TR" sz="2000" dirty="0">
                <a:solidFill>
                  <a:schemeClr val="bg1">
                    <a:lumMod val="95000"/>
                    <a:lumOff val="5000"/>
                  </a:schemeClr>
                </a:solidFill>
              </a:rPr>
              <a:t>1.2. </a:t>
            </a:r>
            <a:r>
              <a:rPr lang="tr-TR" sz="1600" dirty="0">
                <a:solidFill>
                  <a:schemeClr val="bg1">
                    <a:lumMod val="95000"/>
                    <a:lumOff val="5000"/>
                  </a:schemeClr>
                </a:solidFill>
              </a:rPr>
              <a:t>Kortu işaretleyen çizgiler, kolayca seçilebilir ve tercihen beyaz ya da sarı olacaktır.</a:t>
            </a:r>
          </a:p>
          <a:p>
            <a:r>
              <a:rPr lang="tr-TR" sz="2000" dirty="0">
                <a:solidFill>
                  <a:schemeClr val="bg1">
                    <a:lumMod val="95000"/>
                    <a:lumOff val="5000"/>
                  </a:schemeClr>
                </a:solidFill>
              </a:rPr>
              <a:t>1.3. </a:t>
            </a:r>
            <a:r>
              <a:rPr lang="tr-TR" sz="1600" dirty="0">
                <a:solidFill>
                  <a:schemeClr val="bg1">
                    <a:lumMod val="95000"/>
                    <a:lumOff val="5000"/>
                  </a:schemeClr>
                </a:solidFill>
              </a:rPr>
              <a:t>Tüm çizgiler, sahanın belirlemiş oldukları bölümünü oluşturacaktır.</a:t>
            </a:r>
          </a:p>
          <a:p>
            <a:r>
              <a:rPr lang="tr-TR" sz="1600" dirty="0">
                <a:solidFill>
                  <a:schemeClr val="bg1">
                    <a:lumMod val="95000"/>
                    <a:lumOff val="5000"/>
                  </a:schemeClr>
                </a:solidFill>
              </a:rPr>
              <a:t>1.4. Direkler, kort yüzeyinden 1.55 metre yüksekliğinde olacak ve Kural 1.10’da öngörüldüğü gibi file gerildiğinde dik duracaklardır. Direkler ya da direk destekleri, korta değmeyecektir</a:t>
            </a:r>
          </a:p>
          <a:p>
            <a:r>
              <a:rPr lang="tr-TR" sz="2000" dirty="0">
                <a:solidFill>
                  <a:schemeClr val="bg1">
                    <a:lumMod val="95000"/>
                    <a:lumOff val="5000"/>
                  </a:schemeClr>
                </a:solidFill>
              </a:rPr>
              <a:t>1.5.</a:t>
            </a:r>
            <a:r>
              <a:rPr lang="tr-TR" sz="1600" dirty="0">
                <a:solidFill>
                  <a:schemeClr val="bg1">
                    <a:lumMod val="95000"/>
                    <a:lumOff val="5000"/>
                  </a:schemeClr>
                </a:solidFill>
              </a:rPr>
              <a:t>Direkler, tekler de oynasa çiftler de oynasa, Şema A ’da gösterildiği gibi çiftler tarafı çizgilerine yerleştirilecektir.</a:t>
            </a:r>
          </a:p>
          <a:p>
            <a:r>
              <a:rPr lang="tr-TR" sz="1600" dirty="0">
                <a:solidFill>
                  <a:schemeClr val="bg1">
                    <a:lumMod val="95000"/>
                    <a:lumOff val="5000"/>
                  </a:schemeClr>
                </a:solidFill>
              </a:rPr>
              <a:t>1.6.File, 15 mm ’den az ve 20 mm ’den fazla olmayacak şekilde file delikleri olan, eşit kalınlıkta, koyu renk, ince kordondan oluşacaktır.</a:t>
            </a:r>
          </a:p>
          <a:p>
            <a:r>
              <a:rPr lang="tr-TR" sz="1600" dirty="0">
                <a:solidFill>
                  <a:schemeClr val="bg1">
                    <a:lumMod val="95000"/>
                    <a:lumOff val="5000"/>
                  </a:schemeClr>
                </a:solidFill>
              </a:rPr>
              <a:t>1.7. File, 760 mm boyunda ve en az 6.1 metre eninde olacaktır.</a:t>
            </a:r>
          </a:p>
          <a:p>
            <a:r>
              <a:rPr lang="tr-TR" sz="1600" dirty="0">
                <a:solidFill>
                  <a:schemeClr val="bg1">
                    <a:lumMod val="95000"/>
                    <a:lumOff val="5000"/>
                  </a:schemeClr>
                </a:solidFill>
              </a:rPr>
              <a:t>1.8. Filenin üst kenarı, şeridin içinden geçen kordon veya kablo üzerinde 75 mm ’</a:t>
            </a:r>
            <a:r>
              <a:rPr lang="tr-TR" sz="1600" dirty="0" err="1">
                <a:solidFill>
                  <a:schemeClr val="bg1">
                    <a:lumMod val="95000"/>
                    <a:lumOff val="5000"/>
                  </a:schemeClr>
                </a:solidFill>
              </a:rPr>
              <a:t>lik</a:t>
            </a:r>
            <a:r>
              <a:rPr lang="tr-TR" sz="1600" dirty="0">
                <a:solidFill>
                  <a:schemeClr val="bg1">
                    <a:lumMod val="95000"/>
                    <a:lumOff val="5000"/>
                  </a:schemeClr>
                </a:solidFill>
              </a:rPr>
              <a:t> beyaz çift şeritle çevrili olacaktır. Bu şerit, kordon veya kabloya dayalı olacaktır.</a:t>
            </a:r>
          </a:p>
          <a:p>
            <a:r>
              <a:rPr lang="tr-TR" sz="2000" dirty="0">
                <a:solidFill>
                  <a:schemeClr val="bg1">
                    <a:lumMod val="95000"/>
                    <a:lumOff val="5000"/>
                  </a:schemeClr>
                </a:solidFill>
              </a:rPr>
              <a:t>1.9. </a:t>
            </a:r>
            <a:r>
              <a:rPr lang="tr-TR" sz="1600" dirty="0">
                <a:solidFill>
                  <a:schemeClr val="bg1">
                    <a:lumMod val="95000"/>
                    <a:lumOff val="5000"/>
                  </a:schemeClr>
                </a:solidFill>
              </a:rPr>
              <a:t>Kordon ya da kablo sıkıca gerilecek ve direklerin en yüksek noktasını aşmayacaktır.</a:t>
            </a:r>
          </a:p>
          <a:p>
            <a:r>
              <a:rPr lang="tr-TR" sz="2000" dirty="0">
                <a:solidFill>
                  <a:schemeClr val="bg1">
                    <a:lumMod val="95000"/>
                    <a:lumOff val="5000"/>
                  </a:schemeClr>
                </a:solidFill>
              </a:rPr>
              <a:t>1.10. </a:t>
            </a:r>
            <a:r>
              <a:rPr lang="tr-TR" sz="1600" dirty="0">
                <a:solidFill>
                  <a:schemeClr val="bg1">
                    <a:lumMod val="95000"/>
                    <a:lumOff val="5000"/>
                  </a:schemeClr>
                </a:solidFill>
              </a:rPr>
              <a:t>Filenin en yüksek yeri, kort yüzeyinden itibaren, kortun merkezinde 1.524 metre olacak ve çiftler taraf çizgileri üzerinde 1.55 metre olacaktır.</a:t>
            </a:r>
          </a:p>
          <a:p>
            <a:r>
              <a:rPr lang="tr-TR" sz="2000" dirty="0">
                <a:solidFill>
                  <a:schemeClr val="bg1">
                    <a:lumMod val="95000"/>
                    <a:lumOff val="5000"/>
                  </a:schemeClr>
                </a:solidFill>
              </a:rPr>
              <a:t>1.11</a:t>
            </a:r>
            <a:r>
              <a:rPr lang="tr-TR" sz="1600" dirty="0">
                <a:solidFill>
                  <a:schemeClr val="bg1">
                    <a:lumMod val="95000"/>
                    <a:lumOff val="5000"/>
                  </a:schemeClr>
                </a:solidFill>
              </a:rPr>
              <a:t>.File bitimleri ile direkler arasında boşluk olmayacaktır.Gerektiğinde, file bitimlerindeki tam file boyu direklere bağlanacaktır.</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badminton.jpg"/>
          <p:cNvPicPr>
            <a:picLocks noChangeAspect="1"/>
          </p:cNvPicPr>
          <p:nvPr/>
        </p:nvPicPr>
        <p:blipFill>
          <a:blip r:embed="rId2" cstate="print"/>
          <a:stretch>
            <a:fillRect/>
          </a:stretch>
        </p:blipFill>
        <p:spPr>
          <a:xfrm>
            <a:off x="109561" y="214290"/>
            <a:ext cx="9034439" cy="6643710"/>
          </a:xfrm>
          <a:prstGeom prst="rect">
            <a:avLst/>
          </a:prstGeom>
        </p:spPr>
      </p:pic>
      <p:pic>
        <p:nvPicPr>
          <p:cNvPr id="4" name="3 Resim" descr="Kopyası badminton.jpg"/>
          <p:cNvPicPr>
            <a:picLocks noChangeAspect="1"/>
          </p:cNvPicPr>
          <p:nvPr/>
        </p:nvPicPr>
        <p:blipFill>
          <a:blip r:embed="rId3" cstate="print"/>
          <a:stretch>
            <a:fillRect/>
          </a:stretch>
        </p:blipFill>
        <p:spPr>
          <a:xfrm>
            <a:off x="214282" y="3429000"/>
            <a:ext cx="352415" cy="259157"/>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024 0.0333 C -0.00747 0.0222 -0.00018 0.01596 0.0066 0.00902 C 0.01163 -0.00139 0.01892 -0.00925 0.02778 -0.01179 C 0.03385 -0.01665 0.03837 -0.02243 0.04444 -0.0266 C 0.05173 -0.03654 0.06389 -0.04024 0.07274 -0.04741 C 0.07899 -0.0525 0.08923 -0.05828 0.09531 -0.06429 C 0.10625 -0.07516 0.09201 -0.06499 0.10503 -0.07354 C 0.11597 -0.08834 0.10226 -0.07169 0.1151 -0.08117 C 0.11667 -0.08256 0.11771 -0.08511 0.1191 -0.08673 C 0.13125 -0.09921 0.14826 -0.11355 0.16267 -0.11679 C 0.18819 -0.13876 0.15538 -0.1117 0.17986 -0.12812 C 0.18542 -0.13182 0.18923 -0.13645 0.19514 -0.13922 C 0.20191 -0.14616 0.20972 -0.15171 0.21788 -0.15426 C 0.23125 -0.16327 0.24496 -0.16975 0.26007 -0.17299 C 0.27795 -0.18455 0.30503 -0.19056 0.32482 -0.1938 C 0.3651 -0.19265 0.39566 -0.1908 0.43333 -0.18802 C 0.44896 -0.18455 0.46371 -0.18039 0.47986 -0.17877 C 0.49149 -0.17623 0.50399 -0.17808 0.51493 -0.17299 C 0.51962 -0.17068 0.52448 -0.16859 0.52917 -0.16559 C 0.53107 -0.16443 0.53281 -0.16281 0.53455 -0.16189 C 0.54167 -0.15842 0.54896 -0.15796 0.5559 -0.15426 C 0.56094 -0.15171 0.56476 -0.14732 0.56996 -0.145 C 0.57951 -0.13599 0.56771 -0.14616 0.58107 -0.13922 C 0.58524 -0.13714 0.58854 -0.13437 0.59253 -0.13182 C 0.59548 -0.12974 0.59774 -0.12558 0.60069 -0.12419 C 0.60347 -0.12303 0.6066 -0.12211 0.60937 -0.12049 C 0.61545 -0.11679 0.62153 -0.11101 0.6276 -0.10731 C 0.63316 -0.10407 0.63923 -0.10199 0.64462 -0.09806 C 0.65573 -0.08996 0.66441 -0.08326 0.67708 -0.07932 C 0.68194 -0.07239 0.68906 -0.07216 0.69531 -0.06799 C 0.70226 -0.06337 0.70746 -0.0592 0.7151 -0.05666 C 0.725 -0.04787 0.72014 -0.05042 0.72917 -0.04741 C 0.73368 -0.04117 0.73889 -0.04209 0.74462 -0.03793 C 0.75069 -0.03353 0.7533 -0.02914 0.76007 -0.0266 C 0.76771 -0.02012 0.77587 -0.01665 0.78403 -0.01179 C 0.7941 -0.00578 0.80347 0.00162 0.81371 0.00717 C 0.82899 0.0155 0.84219 0.02683 0.85868 0.0296 C 0.8691 0.03423 0.8816 0.03677 0.89253 0.03885 C 0.89305 0.03908 0.90243 0.04394 0.90243 0.04278 C 0.90278 0.03353 0.89774 0.00578 0.89392 -0.00601 C 0.88368 -0.037 0.86701 -0.07262 0.84739 -0.09436 C 0.83906 -0.10338 0.82934 -0.10453 0.82066 -0.11124 C 0.78889 -0.13529 0.83628 -0.10546 0.7967 -0.12604 C 0.79253 -0.12812 0.78941 -0.13159 0.78542 -0.13367 C 0.77517 -0.13922 0.76476 -0.14362 0.75451 -0.1487 C 0.72951 -0.16096 0.70347 -0.1679 0.67847 -0.18062 C 0.66701 -0.1864 0.65451 -0.18686 0.64323 -0.19172 C 0.6217 -0.20051 0.6 -0.2086 0.57847 -0.21808 C 0.57031 -0.22179 0.55312 -0.22549 0.55312 -0.22549 C 0.52187 -0.24422 0.48542 -0.25 0.45156 -0.25555 C 0.43871 -0.26041 0.42535 -0.26018 0.41215 -0.26318 C 0.40746 -0.26434 0.39809 -0.26688 0.39809 -0.26688 C 0.37656 -0.26619 0.34097 -0.27058 0.3151 -0.26133 C 0.28767 -0.25162 0.26042 -0.24052 0.23333 -0.22942 C 0.22604 -0.22641 0.22101 -0.22179 0.21354 -0.21994 C 0.20191 -0.20976 0.18941 -0.20583 0.17708 -0.1975 C 0.15972 -0.18571 0.14184 -0.17322 0.12326 -0.16374 C 0.11788 -0.15796 0.11406 -0.15148 0.1092 -0.145 C 0.10677 -0.14177 0.10486 -0.13876 0.10243 -0.13552 C 0.10121 -0.13413 0.09948 -0.13182 0.09948 -0.13182 C 0.09444 -0.11517 0.08663 -0.10569 0.07847 -0.09228 C 0.075 -0.08649 0.07378 -0.07863 0.06996 -0.07354 C 0.05555 -0.05435 0.06632 -0.07539 0.05729 -0.06059 C 0.05121 -0.05065 0.04566 -0.0377 0.03906 -0.02868 C 0.03246 -0.01989 0.02778 -0.01156 0.02205 -0.00231 C 0.01857 0.00324 0.00937 0.01087 0.00937 0.01087 C 0.00538 0.01873 0.00052 0.0229 -0.00608 0.0259 C -0.01024 0.0333 -0.01441 0.03955 -0.02014 0.04463 C -0.01597 0.02729 0.00035 0.01642 0.00937 0.00324 C 0.02205 -0.01526 0.0368 -0.02983 0.05017 -0.04741 C 0.05851 -0.05851 0.0658 -0.07262 0.07552 -0.08117 C 0.08229 -0.09806 0.07378 -0.08048 0.08403 -0.09228 C 0.08576 -0.09436 0.08663 -0.09759 0.08802 -0.09991 C 0.1 -0.11795 0.08785 -0.09759 0.09948 -0.11309 C 0.10746 -0.12373 0.1151 -0.13321 0.12465 -0.14107 C 0.13489 -0.15911 0.14965 -0.16582 0.16441 -0.17484 C 0.18125 -0.18525 0.19792 -0.19403 0.21649 -0.1975 C 0.22604 -0.20167 0.23142 -0.20513 0.24184 -0.20675 C 0.25226 -0.2167 0.26788 -0.21716 0.27986 -0.21994 C 0.30417 -0.22549 0.32899 -0.22687 0.35312 -0.23312 C 0.36857 -0.23242 0.38403 -0.23242 0.39948 -0.23127 C 0.43298 -0.22895 0.46632 -0.21647 0.49948 -0.21068 C 0.53611 -0.20421 0.57309 -0.19935 0.60937 -0.18987 C 0.62361 -0.18617 0.63715 -0.18154 0.65173 -0.17877 C 0.66927 -0.1716 0.68698 -0.16836 0.70521 -0.16559 C 0.72396 -0.15865 0.70816 -0.16351 0.7375 -0.15981 C 0.7533 -0.15772 0.76823 -0.15102 0.78403 -0.1487 C 0.79705 -0.14292 0.81007 -0.13807 0.82344 -0.13367 C 0.83489 -0.12997 0.84444 -0.12257 0.8559 -0.12049 C 0.85868 -0.11795 0.86285 -0.11725 0.86441 -0.11309 C 0.86996 -0.09783 0.87552 -0.08302 0.88125 -0.06799 C 0.88385 -0.04972 0.88073 -0.03145 0.88264 -0.01179 C 0.88316 -0.00624 0.89357 0.01364 0.8967 0.02012 C 0.89982 0.0333 0.90764 0.04625 0.91371 0.05782 C 0.91007 0.02475 0.9092 -0.00994 0.90087 -0.04163 C 0.89826 -0.0666 0.88889 -0.08742 0.87986 -0.10916 C 0.8783 -0.1124 0.87673 -0.11517 0.87552 -0.11864 C 0.8743 -0.12234 0.87413 -0.1265 0.87274 -0.12997 C 0.87101 -0.1339 0.86719 -0.14107 0.86719 -0.14107 C 0.86406 -0.15842 0.8684 -0.14084 0.86146 -0.15241 C 0.86059 -0.15402 0.86076 -0.15611 0.86007 -0.15796 C 0.85937 -0.16004 0.85851 -0.16212 0.85729 -0.16374 C 0.85295 -0.16975 0.84774 -0.17461 0.84323 -0.18062 C 0.83889 -0.1864 0.83507 -0.19311 0.82917 -0.19565 C 0.79722 -0.22895 0.7592 -0.24399 0.72066 -0.25925 C 0.69861 -0.26804 0.69739 -0.27012 0.67847 -0.27613 C 0.65955 -0.28215 0.64114 -0.2833 0.62205 -0.28747 C 0.59583 -0.29325 0.56927 -0.29926 0.54323 -0.3025 C 0.49757 -0.30157 0.47205 -0.30227 0.43333 -0.2951 C 0.42535 -0.29209 0.41736 -0.29117 0.40937 -0.28932 C 0.38819 -0.27521 0.36285 -0.27128 0.34045 -0.26133 C 0.31875 -0.25162 0.29514 -0.2463 0.27413 -0.23497 C 0.25555 -0.22502 0.23472 -0.21647 0.2151 -0.21068 C 0.21319 -0.2093 0.21128 -0.20791 0.2092 -0.20675 C 0.2066 -0.20537 0.20347 -0.2049 0.20087 -0.20305 C 0.18976 -0.19565 0.18351 -0.18756 0.17135 -0.18432 C 0.15851 -0.17553 0.14462 -0.16397 0.13055 -0.15981 C 0.12118 -0.15379 0.11267 -0.14639 0.10364 -0.13922 C 0.09601 -0.13298 0.08715 -0.12789 0.07986 -0.12049 C 0.0717 -0.11216 0.07639 -0.11494 0.06996 -0.10546 C 0.06337 -0.09574 0.05573 -0.08673 0.04878 -0.07747 C 0.04444 -0.07169 0.04149 -0.06522 0.03611 -0.06059 C 0.03333 -0.04926 0.02899 -0.03932 0.02482 -0.02868 C 0.02309 -0.01873 0.01771 -0.00786 0.01371 0.00139 C 0.01198 0.00532 0.00903 0.00833 0.00798 0.01272 C 0.0059 0.02151 0.00555 0.02729 0.00087 0.0333 C 0.00035 0.03515 0.00017 0.03723 -0.00052 0.03885 C -0.00122 0.04047 -0.00417 0.04417 -0.0033 0.04278 C 0.01753 0.0074 0.04201 -0.0229 0.0658 -0.05481 C 0.075 -0.06707 0.09062 -0.09297 0.10069 -0.10176 C 0.1276 -0.12512 0.15226 -0.15102 0.17986 -0.17299 C 0.19722 -0.18686 0.21232 -0.20352 0.23194 -0.21253 C 0.23732 -0.2197 0.24062 -0.21901 0.24722 -0.22364 C 0.25521 -0.22895 0.26163 -0.23612 0.26996 -0.24052 C 0.28142 -0.25231 0.30052 -0.26503 0.3151 -0.26873 C 0.32413 -0.2759 0.34132 -0.28885 0.35173 -0.29117 C 0.38021 -0.29741 0.4092 -0.2988 0.4375 -0.3062 C 0.4868 -0.30412 0.53177 -0.29995 0.57986 -0.2951 C 0.58542 -0.29209 0.6026 -0.28585 0.60781 -0.28191 C 0.61753 -0.27498 0.61684 -0.27313 0.62482 -0.26873 C 0.62969 -0.26596 0.63507 -0.26434 0.63906 -0.25925 C 0.64566 -0.25046 0.65191 -0.24191 0.65868 -0.23312 C 0.66927 -0.21901 0.65677 -0.23057 0.66701 -0.22179 C 0.67344 -0.2093 0.67048 -0.21392 0.67552 -0.20675 C 0.67951 -0.18779 0.67292 -0.21485 0.68542 -0.18802 C 0.68923 -0.17993 0.69167 -0.17229 0.6967 -0.16559 C 0.6993 -0.15426 0.7059 -0.142 0.71215 -0.13367 C 0.71875 -0.1124 0.71059 -0.13437 0.72066 -0.11864 C 0.72239 -0.11586 0.72309 -0.11216 0.72482 -0.10916 C 0.72778 -0.10384 0.73107 -0.10245 0.73472 -0.09806 C 0.73767 -0.09459 0.74097 -0.09112 0.74323 -0.08673 C 0.7441 -0.08487 0.74479 -0.08279 0.74601 -0.08117 C 0.75087 -0.0747 0.7566 -0.06892 0.76146 -0.06244 C 0.76302 -0.06013 0.76406 -0.05689 0.7658 -0.05481 C 0.76736 -0.05296 0.76962 -0.05273 0.77135 -0.05111 C 0.77396 -0.0488 0.77621 -0.04625 0.77847 -0.04348 C 0.78542 -0.03538 0.80191 -0.0185 0.81076 -0.01549 C 0.81614 -0.00833 0.82344 -1.20259E-7 0.83055 0.00324 C 0.83594 0.01087 0.8467 0.01711 0.85312 0.02405 C 0.8625 0.034 0.85434 0.03006 0.86441 0.0333 C 0.87083 0.04209 0.87951 0.04487 0.8868 0.05204 C 0.89531 0.06059 0.88698 0.05597 0.89531 0.05967 C 0.90833 0.07701 0.89167 0.05643 0.90382 0.06707 C 0.91562 0.07724 0.90121 0.06915 0.91215 0.0747 C 0.90121 0.04995 0.88489 0.03677 0.8684 0.02012 C 0.86389 0.01526 0.8618 0.01156 0.8559 0.00902 C 0.85173 0.00301 0.84271 -0.00139 0.8375 -0.00416 C 0.82482 -0.0111 0.81354 -0.01549 0.80087 -0.02105 C 0.79323 -0.02428 0.77708 -0.0266 0.77708 -0.0266 C 0.7566 -0.03631 0.72118 -0.03677 0.70087 -0.03793 C 0.675 -0.03492 0.6493 -0.02891 0.62326 -0.02475 C 0.6059 -0.01827 0.58785 -0.01642 0.56996 -0.01364 C 0.56371 -0.00925 0.55798 -0.00948 0.55156 -0.00601 C 0.51476 0.01411 0.47066 0.01133 0.43194 0.01272 C 0.40121 0.01781 0.36979 0.02752 0.33906 0.0296 C 0.31562 0.03122 0.29201 0.03076 0.2684 0.03145 C 0.25451 0.03307 0.24357 0.03932 0.23038 0.04093 C 0.22257 0.04186 0.21441 0.04209 0.2066 0.04278 C 0.18628 0.0481 0.21753 0.04047 0.17135 0.04648 C 0.15764 0.04833 0.14583 0.0525 0.13194 0.05389 C 0.09062 0.07216 0.11163 0.0636 0.00798 0.05389 C 0.00538 0.05365 0.00989 0.04394 0.01215 0.037 C 0.01545 0.02706 0.01805 0.01665 0.02205 0.00717 C 0.02378 0.00324 0.02778 -0.00416 0.02778 -0.00416 C 0.03073 -0.02012 0.02673 -0.00416 0.03333 -0.01734 C 0.0342 -0.01896 0.03385 -0.02128 0.03472 -0.0229 C 0.04531 -0.04001 0.06493 -0.05897 0.08125 -0.06429 C 0.0875 -0.07054 0.09028 -0.07331 0.09809 -0.07539 C 0.10798 -0.08464 0.12274 -0.08649 0.13472 -0.09043 C 0.17482 -0.10407 0.21632 -0.10823 0.25712 -0.11494 C 0.29375 -0.12858 0.34375 -0.11933 0.37552 -0.11864 C 0.38819 -0.11309 0.36649 -0.12211 0.39531 -0.11494 C 0.40885 -0.1117 0.42222 -0.10245 0.43611 -0.09991 C 0.45208 -0.0969 0.46805 -0.09297 0.48403 -0.09043 C 0.49184 -0.08696 0.4868 -0.08904 0.49948 -0.08487 C 0.50642 -0.08256 0.51285 -0.07586 0.51927 -0.07169 C 0.52239 -0.06938 0.53142 -0.06568 0.53455 -0.06429 C 0.54444 -0.05435 0.55781 -0.0518 0.56857 -0.04348 C 0.57378 -0.03932 0.57795 -0.03515 0.58385 -0.03238 C 0.58976 -0.0266 0.59479 -0.0259 0.60069 -0.02105 C 0.60521 -0.01758 0.60885 -0.01179 0.61354 -0.00971 C 0.62239 -0.00578 0.63055 -1.20259E-7 0.63906 0.00509 C 0.6441 0.00809 0.64965 0.01249 0.65434 0.01642 C 0.65851 0.01966 0.66163 0.02498 0.6658 0.02775 C 0.66736 0.02891 0.66962 0.02868 0.67135 0.0296 C 0.67326 0.03053 0.67517 0.03192 0.67708 0.0333 C 0.6868 0.04047 0.69739 0.04926 0.70798 0.05389 C 0.71285 0.06059 0.72969 0.0673 0.7375 0.07077 C 0.74705 0.08025 0.75816 0.0821 0.76857 0.08973 C 0.7783 0.09713 0.78507 0.10153 0.79531 0.10661 C 0.79045 0.09968 0.76476 0.08973 0.75573 0.08765 C 0.7467 0.08279 0.73732 0.07909 0.72778 0.07655 C 0.72031 0.06984 0.72656 0.07447 0.71649 0.07077 C 0.70382 0.06614 0.69288 0.06059 0.67986 0.05782 C 0.6592 0.0592 0.63958 0.06314 0.61927 0.06522 C 0.61146 0.07216 0.60035 0.07424 0.59097 0.0784 C 0.57969 0.08349 0.57048 0.09135 0.56007 0.09898 C 0.54323 0.11124 0.56337 0.09297 0.54601 0.10846 C 0.53246 0.12049 0.52014 0.13414 0.50781 0.14778 C 0.50642 0.1494 0.50486 0.15125 0.50382 0.15333 C 0.5026 0.15518 0.50226 0.15749 0.50069 0.15911 C 0.49792 0.16235 0.48455 0.17646 0.48107 0.17784 C 0.47986 0.17969 0.47847 0.18178 0.47708 0.1834 C 0.47552 0.18478 0.47101 0.18802 0.47274 0.1871 C 0.48767 0.17946 0.50469 0.17183 0.52066 0.16836 C 0.53212 0.16582 0.5441 0.16582 0.5559 0.16281 C 0.5691 0.15934 0.58194 0.1531 0.59531 0.14963 C 0.61302 0.15032 0.63107 0.14986 0.64878 0.15148 C 0.65226 0.15171 0.65503 0.15611 0.65868 0.15726 C 0.66736 0.16027 0.67587 0.16281 0.68403 0.16836 C 0.68802 0.17669 0.69392 0.1827 0.69809 0.19103 C 0.70208 0.19912 0.70434 0.20675 0.70937 0.21346 C 0.71232 0.22525 0.70851 0.21253 0.7151 0.22479 C 0.71962 0.23312 0.72101 0.24491 0.72344 0.25463 C 0.73003 0.28122 0.73264 0.30944 0.74462 0.33349 C 0.74618 0.34228 0.74844 0.35014 0.75173 0.358 C 0.7533 0.36193 0.75729 0.3691 0.75729 0.3691 C 0.75903 0.37604 0.75868 0.3728 0.75868 0.37858 " pathEditMode="relative" ptsTypes="fffffffffffffffffffffffffffffffffffffffffffffffffffffffffffffffffffffffffffffffffffffffffffffffffffffffffffffffffffffffffffffffffffffffffffffffffffffffffffffffffffffffffffffffffffffffffffffffffffffffffffffffffffffffffffffffffffffffffffff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çerik Yer Tutucusu" descr="images (6).jpg"/>
          <p:cNvPicPr>
            <a:picLocks noGrp="1" noChangeAspect="1"/>
          </p:cNvPicPr>
          <p:nvPr>
            <p:ph idx="1"/>
          </p:nvPr>
        </p:nvPicPr>
        <p:blipFill>
          <a:blip r:embed="rId2" cstate="print"/>
          <a:stretch>
            <a:fillRect/>
          </a:stretch>
        </p:blipFill>
        <p:spPr>
          <a:xfrm>
            <a:off x="2357422" y="4071942"/>
            <a:ext cx="2903801" cy="2214578"/>
          </a:xfrm>
        </p:spPr>
      </p:pic>
      <p:sp>
        <p:nvSpPr>
          <p:cNvPr id="2" name="1 Başlık"/>
          <p:cNvSpPr>
            <a:spLocks noGrp="1"/>
          </p:cNvSpPr>
          <p:nvPr>
            <p:ph type="title"/>
          </p:nvPr>
        </p:nvSpPr>
        <p:spPr>
          <a:xfrm>
            <a:off x="357158" y="0"/>
            <a:ext cx="8229600" cy="1399032"/>
          </a:xfrm>
        </p:spPr>
        <p:txBody>
          <a:bodyPr/>
          <a:lstStyle/>
          <a:p>
            <a:r>
              <a:rPr lang="tr-TR" b="1" dirty="0" smtClean="0">
                <a:solidFill>
                  <a:srgbClr val="FF0000"/>
                </a:solidFill>
              </a:rPr>
              <a:t/>
            </a:r>
            <a:br>
              <a:rPr lang="tr-TR" b="1" dirty="0" smtClean="0">
                <a:solidFill>
                  <a:srgbClr val="FF0000"/>
                </a:solidFill>
              </a:rPr>
            </a:br>
            <a:endParaRPr lang="tr-TR" dirty="0">
              <a:solidFill>
                <a:srgbClr val="FF0000"/>
              </a:solidFill>
            </a:endParaRPr>
          </a:p>
        </p:txBody>
      </p:sp>
      <p:sp>
        <p:nvSpPr>
          <p:cNvPr id="4" name="3 Dikdörtgen"/>
          <p:cNvSpPr/>
          <p:nvPr/>
        </p:nvSpPr>
        <p:spPr>
          <a:xfrm>
            <a:off x="-64" y="1285861"/>
            <a:ext cx="8929782" cy="2308324"/>
          </a:xfrm>
          <a:prstGeom prst="rect">
            <a:avLst/>
          </a:prstGeom>
        </p:spPr>
        <p:txBody>
          <a:bodyPr wrap="square">
            <a:spAutoFit/>
          </a:bodyPr>
          <a:lstStyle/>
          <a:p>
            <a:r>
              <a:rPr lang="tr-TR" sz="1600" dirty="0">
                <a:solidFill>
                  <a:schemeClr val="bg1">
                    <a:lumMod val="95000"/>
                    <a:lumOff val="5000"/>
                  </a:schemeClr>
                </a:solidFill>
              </a:rPr>
              <a:t>2.1. Top, doğal ve / veya sentetik malzemeden yapılacaktır. Top hangi malzemeden yapılmış olursa olsun, süzülüş özellikleri, genellikle ince bir deri tabakası ile kaplı mantar tabanlı, doğal tüylerle yapılan topların süzülüş özellikleri ile aynı olacaktır.</a:t>
            </a:r>
          </a:p>
          <a:p>
            <a:r>
              <a:rPr lang="tr-TR" sz="1600" dirty="0">
                <a:solidFill>
                  <a:schemeClr val="bg1">
                    <a:lumMod val="95000"/>
                    <a:lumOff val="5000"/>
                  </a:schemeClr>
                </a:solidFill>
              </a:rPr>
              <a:t>2.2. Tüy Top</a:t>
            </a:r>
          </a:p>
          <a:p>
            <a:r>
              <a:rPr lang="tr-TR" sz="1600" dirty="0">
                <a:solidFill>
                  <a:schemeClr val="bg1">
                    <a:lumMod val="95000"/>
                    <a:lumOff val="5000"/>
                  </a:schemeClr>
                </a:solidFill>
              </a:rPr>
              <a:t>2.2.1Topun tabanına sabitlenmiş 16 tüy bulunacaktır.</a:t>
            </a:r>
          </a:p>
          <a:p>
            <a:r>
              <a:rPr lang="tr-TR" sz="1600" dirty="0">
                <a:solidFill>
                  <a:schemeClr val="bg1">
                    <a:lumMod val="95000"/>
                    <a:lumOff val="5000"/>
                  </a:schemeClr>
                </a:solidFill>
              </a:rPr>
              <a:t>2.2.2. Tüyler, tüylerin uç kısmından topun tabanının üst noktasına kadar ölçüldüğünde, 62 mm ila 70 mm arasında eşit uzunlukta olacaktır.</a:t>
            </a:r>
          </a:p>
          <a:p>
            <a:r>
              <a:rPr lang="tr-TR" sz="1600" dirty="0">
                <a:solidFill>
                  <a:schemeClr val="bg1">
                    <a:lumMod val="95000"/>
                    <a:lumOff val="5000"/>
                  </a:schemeClr>
                </a:solidFill>
              </a:rPr>
              <a:t>2.2.3. Tüylerin uçları, yarı çapı 58 mm ila 68 mm olan bir daire üzerinde duracaktır.</a:t>
            </a:r>
          </a:p>
          <a:p>
            <a:r>
              <a:rPr lang="tr-TR" sz="1600" dirty="0">
                <a:solidFill>
                  <a:schemeClr val="bg1">
                    <a:lumMod val="95000"/>
                    <a:lumOff val="5000"/>
                  </a:schemeClr>
                </a:solidFill>
              </a:rPr>
              <a:t>2.2.4. Tüyler, iplik veya uygun başka bir malzeme ile sıkıca tutturulacaktır</a:t>
            </a:r>
            <a:r>
              <a:rPr lang="tr-TR" sz="1600" dirty="0" smtClean="0">
                <a:solidFill>
                  <a:schemeClr val="bg1">
                    <a:lumMod val="95000"/>
                    <a:lumOff val="5000"/>
                  </a:schemeClr>
                </a:solidFill>
              </a:rPr>
              <a:t>.</a:t>
            </a:r>
            <a:endParaRPr lang="tr-TR" sz="1600" dirty="0">
              <a:solidFill>
                <a:schemeClr val="bg1">
                  <a:lumMod val="95000"/>
                  <a:lumOff val="5000"/>
                </a:schemeClr>
              </a:solidFill>
            </a:endParaRPr>
          </a:p>
        </p:txBody>
      </p:sp>
      <p:sp>
        <p:nvSpPr>
          <p:cNvPr id="6" name="5 Dikdörtgen"/>
          <p:cNvSpPr/>
          <p:nvPr/>
        </p:nvSpPr>
        <p:spPr>
          <a:xfrm>
            <a:off x="3428992" y="357166"/>
            <a:ext cx="1071570" cy="523220"/>
          </a:xfrm>
          <a:prstGeom prst="rect">
            <a:avLst/>
          </a:prstGeom>
        </p:spPr>
        <p:txBody>
          <a:bodyPr wrap="square">
            <a:spAutoFit/>
          </a:bodyPr>
          <a:lstStyle/>
          <a:p>
            <a:r>
              <a:rPr lang="tr-TR" sz="2800" b="1" dirty="0">
                <a:solidFill>
                  <a:srgbClr val="FF0000"/>
                </a:solidFill>
              </a:rPr>
              <a:t>TOP</a:t>
            </a:r>
            <a:endParaRPr lang="tr-TR" sz="2800" dirty="0">
              <a:solidFill>
                <a:srgbClr val="FF0000"/>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cstate="print"/>
          <a:stretch>
            <a:fillRect/>
          </a:stretch>
        </p:blipFill>
        <p:spPr>
          <a:xfrm>
            <a:off x="3214678" y="214290"/>
            <a:ext cx="2588513" cy="2176464"/>
          </a:xfrm>
        </p:spPr>
      </p:pic>
      <p:sp>
        <p:nvSpPr>
          <p:cNvPr id="2" name="1 Başlık"/>
          <p:cNvSpPr>
            <a:spLocks noGrp="1"/>
          </p:cNvSpPr>
          <p:nvPr>
            <p:ph type="title"/>
          </p:nvPr>
        </p:nvSpPr>
        <p:spPr>
          <a:xfrm>
            <a:off x="428596" y="0"/>
            <a:ext cx="8229600" cy="1399032"/>
          </a:xfrm>
        </p:spPr>
        <p:txBody>
          <a:bodyPr/>
          <a:lstStyle/>
          <a:p>
            <a:r>
              <a:rPr lang="tr-TR" b="1" dirty="0" smtClean="0">
                <a:solidFill>
                  <a:srgbClr val="FFFF00"/>
                </a:solidFill>
              </a:rPr>
              <a:t/>
            </a:r>
            <a:br>
              <a:rPr lang="tr-TR" b="1" dirty="0" smtClean="0">
                <a:solidFill>
                  <a:srgbClr val="FFFF00"/>
                </a:solidFill>
              </a:rPr>
            </a:br>
            <a:endParaRPr lang="tr-TR" dirty="0"/>
          </a:p>
        </p:txBody>
      </p:sp>
      <p:sp>
        <p:nvSpPr>
          <p:cNvPr id="5" name="4 Dikdörtgen"/>
          <p:cNvSpPr/>
          <p:nvPr/>
        </p:nvSpPr>
        <p:spPr>
          <a:xfrm>
            <a:off x="785786" y="2428868"/>
            <a:ext cx="7500990" cy="4247317"/>
          </a:xfrm>
          <a:prstGeom prst="rect">
            <a:avLst/>
          </a:prstGeom>
        </p:spPr>
        <p:txBody>
          <a:bodyPr wrap="square">
            <a:spAutoFit/>
          </a:bodyPr>
          <a:lstStyle/>
          <a:p>
            <a:r>
              <a:rPr lang="tr-TR" dirty="0" smtClean="0">
                <a:solidFill>
                  <a:srgbClr val="FF0000"/>
                </a:solidFill>
              </a:rPr>
              <a:t>2.2.5. </a:t>
            </a:r>
            <a:r>
              <a:rPr lang="tr-TR" dirty="0" smtClean="0">
                <a:solidFill>
                  <a:schemeClr val="bg1">
                    <a:lumMod val="95000"/>
                    <a:lumOff val="5000"/>
                  </a:schemeClr>
                </a:solidFill>
              </a:rPr>
              <a:t>Tabanın yarı çapı 25 mm ila 28 mm olacak ve üst kısmı yuvarlak olacaktır.</a:t>
            </a:r>
          </a:p>
          <a:p>
            <a:r>
              <a:rPr lang="tr-TR" dirty="0" smtClean="0">
                <a:solidFill>
                  <a:srgbClr val="FF0000"/>
                </a:solidFill>
              </a:rPr>
              <a:t>2.2.6. </a:t>
            </a:r>
            <a:r>
              <a:rPr lang="tr-TR" dirty="0" smtClean="0">
                <a:solidFill>
                  <a:schemeClr val="bg1">
                    <a:lumMod val="95000"/>
                    <a:lumOff val="5000"/>
                  </a:schemeClr>
                </a:solidFill>
              </a:rPr>
              <a:t>Topun ağırlığı 4.74 ila 5.50 gram olacaktır.</a:t>
            </a:r>
          </a:p>
          <a:p>
            <a:r>
              <a:rPr lang="tr-TR" dirty="0" smtClean="0">
                <a:solidFill>
                  <a:srgbClr val="FF0000"/>
                </a:solidFill>
              </a:rPr>
              <a:t>2.3. </a:t>
            </a:r>
            <a:r>
              <a:rPr lang="tr-TR" dirty="0" smtClean="0">
                <a:solidFill>
                  <a:schemeClr val="bg1">
                    <a:lumMod val="95000"/>
                    <a:lumOff val="5000"/>
                  </a:schemeClr>
                </a:solidFill>
              </a:rPr>
              <a:t>Tüysüz Top</a:t>
            </a:r>
          </a:p>
          <a:p>
            <a:r>
              <a:rPr lang="tr-TR" dirty="0" smtClean="0">
                <a:solidFill>
                  <a:srgbClr val="FF0000"/>
                </a:solidFill>
              </a:rPr>
              <a:t>2.3.1. </a:t>
            </a:r>
            <a:r>
              <a:rPr lang="tr-TR" dirty="0" smtClean="0">
                <a:solidFill>
                  <a:schemeClr val="bg1">
                    <a:lumMod val="95000"/>
                    <a:lumOff val="5000"/>
                  </a:schemeClr>
                </a:solidFill>
              </a:rPr>
              <a:t>Doğal tüylerin yerine, eteklik veya sentetik malzemeden yapılmış tüy simülasyonları konacaktır,.</a:t>
            </a:r>
          </a:p>
          <a:p>
            <a:r>
              <a:rPr lang="tr-TR" dirty="0" smtClean="0">
                <a:solidFill>
                  <a:srgbClr val="FF0000"/>
                </a:solidFill>
              </a:rPr>
              <a:t>2.3.2. </a:t>
            </a:r>
            <a:r>
              <a:rPr lang="tr-TR" dirty="0" smtClean="0">
                <a:solidFill>
                  <a:schemeClr val="bg1">
                    <a:lumMod val="95000"/>
                    <a:lumOff val="5000"/>
                  </a:schemeClr>
                </a:solidFill>
              </a:rPr>
              <a:t>Taban, Kural 2.2.5’te tarif edildiği gibi olacaktır.</a:t>
            </a:r>
          </a:p>
          <a:p>
            <a:r>
              <a:rPr lang="tr-TR" dirty="0" smtClean="0">
                <a:solidFill>
                  <a:srgbClr val="FF0000"/>
                </a:solidFill>
              </a:rPr>
              <a:t>2.3.3. </a:t>
            </a:r>
            <a:r>
              <a:rPr lang="tr-TR" dirty="0" smtClean="0">
                <a:solidFill>
                  <a:schemeClr val="bg1">
                    <a:lumMod val="95000"/>
                    <a:lumOff val="5000"/>
                  </a:schemeClr>
                </a:solidFill>
              </a:rPr>
              <a:t>Ölçüleri ve ağırlıkları, Kural 2.2.2, 2.2.3 ve 2.2.6’daki gibi olacaktır. Ancak, doğal tüylerle karşılaştırıldıklarında, sentetik malzemelere özgü ağırlık ve diğer özelliklerdeki fark nedeniyle, yüzde 10’luk bir farklılık kabul edilebilecektir.</a:t>
            </a:r>
          </a:p>
          <a:p>
            <a:r>
              <a:rPr lang="tr-TR" dirty="0" smtClean="0">
                <a:solidFill>
                  <a:srgbClr val="FF0000"/>
                </a:solidFill>
              </a:rPr>
              <a:t>2.4. </a:t>
            </a:r>
            <a:r>
              <a:rPr lang="tr-TR" dirty="0" smtClean="0">
                <a:solidFill>
                  <a:schemeClr val="bg1">
                    <a:lumMod val="95000"/>
                    <a:lumOff val="5000"/>
                  </a:schemeClr>
                </a:solidFill>
              </a:rPr>
              <a:t>Yükseklik ya da iklim nedeniyle hava koşullarının standart topu kullanılamaz hale getirdiği durumlarda, topun genel dizaynı, hızı ve süzülüşünde hiçbir değişiklik olmaması koşuluyla, ilgili Üye Birliğin onayı ile yukarıda bahsedilen özelliklerde değişiklikler yapılabilir.</a:t>
            </a:r>
            <a:endParaRPr lang="tr-TR" dirty="0">
              <a:solidFill>
                <a:schemeClr val="bg1">
                  <a:lumMod val="95000"/>
                  <a:lumOff val="5000"/>
                </a:schemeClr>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0"/>
            <a:ext cx="8229600" cy="1399032"/>
          </a:xfrm>
        </p:spPr>
        <p:txBody>
          <a:bodyPr/>
          <a:lstStyle/>
          <a:p>
            <a:r>
              <a:rPr lang="tr-TR" b="1" dirty="0" smtClean="0">
                <a:solidFill>
                  <a:srgbClr val="FFFF00"/>
                </a:solidFill>
              </a:rPr>
              <a:t/>
            </a:r>
            <a:br>
              <a:rPr lang="tr-TR" b="1" dirty="0" smtClean="0">
                <a:solidFill>
                  <a:srgbClr val="FFFF00"/>
                </a:solidFill>
              </a:rPr>
            </a:br>
            <a:endParaRPr lang="tr-TR" dirty="0"/>
          </a:p>
        </p:txBody>
      </p:sp>
      <p:sp>
        <p:nvSpPr>
          <p:cNvPr id="4" name="3 Dikdörtgen"/>
          <p:cNvSpPr/>
          <p:nvPr/>
        </p:nvSpPr>
        <p:spPr>
          <a:xfrm>
            <a:off x="3286116" y="571480"/>
            <a:ext cx="1380506" cy="523220"/>
          </a:xfrm>
          <a:prstGeom prst="rect">
            <a:avLst/>
          </a:prstGeom>
        </p:spPr>
        <p:txBody>
          <a:bodyPr wrap="none">
            <a:spAutoFit/>
          </a:bodyPr>
          <a:lstStyle/>
          <a:p>
            <a:r>
              <a:rPr lang="tr-TR" sz="2800" b="1" dirty="0">
                <a:solidFill>
                  <a:srgbClr val="FF0000"/>
                </a:solidFill>
              </a:rPr>
              <a:t>RAKET</a:t>
            </a:r>
            <a:endParaRPr lang="tr-TR" sz="2800" dirty="0">
              <a:solidFill>
                <a:srgbClr val="FF0000"/>
              </a:solidFill>
            </a:endParaRPr>
          </a:p>
        </p:txBody>
      </p:sp>
      <p:sp>
        <p:nvSpPr>
          <p:cNvPr id="5" name="4 Dikdörtgen"/>
          <p:cNvSpPr/>
          <p:nvPr/>
        </p:nvSpPr>
        <p:spPr>
          <a:xfrm>
            <a:off x="0" y="3718679"/>
            <a:ext cx="9144000" cy="3139321"/>
          </a:xfrm>
          <a:prstGeom prst="rect">
            <a:avLst/>
          </a:prstGeom>
        </p:spPr>
        <p:txBody>
          <a:bodyPr wrap="square">
            <a:spAutoFit/>
          </a:bodyPr>
          <a:lstStyle/>
          <a:p>
            <a:r>
              <a:rPr lang="tr-TR" dirty="0">
                <a:solidFill>
                  <a:schemeClr val="bg1">
                    <a:lumMod val="95000"/>
                    <a:lumOff val="5000"/>
                  </a:schemeClr>
                </a:solidFill>
              </a:rPr>
              <a:t>4.1. Raket, Şema C ’de gösterildiği gibi, Kural 4.1.1 ila 4.1.5’te açıklanan, toplam uzunluğu 680 mm ’</a:t>
            </a:r>
            <a:r>
              <a:rPr lang="tr-TR" dirty="0" err="1">
                <a:solidFill>
                  <a:schemeClr val="bg1">
                    <a:lumMod val="95000"/>
                    <a:lumOff val="5000"/>
                  </a:schemeClr>
                </a:solidFill>
              </a:rPr>
              <a:t>yi</a:t>
            </a:r>
            <a:r>
              <a:rPr lang="tr-TR" dirty="0">
                <a:solidFill>
                  <a:schemeClr val="bg1">
                    <a:lumMod val="95000"/>
                    <a:lumOff val="5000"/>
                  </a:schemeClr>
                </a:solidFill>
              </a:rPr>
              <a:t> aşmayan bir çerçeve ile toplam genişliği 230 mm ’</a:t>
            </a:r>
            <a:r>
              <a:rPr lang="tr-TR" dirty="0" err="1">
                <a:solidFill>
                  <a:schemeClr val="bg1">
                    <a:lumMod val="95000"/>
                    <a:lumOff val="5000"/>
                  </a:schemeClr>
                </a:solidFill>
              </a:rPr>
              <a:t>yi</a:t>
            </a:r>
            <a:r>
              <a:rPr lang="tr-TR" dirty="0">
                <a:solidFill>
                  <a:schemeClr val="bg1">
                    <a:lumMod val="95000"/>
                    <a:lumOff val="5000"/>
                  </a:schemeClr>
                </a:solidFill>
              </a:rPr>
              <a:t> aşmayan esas bölümlerden oluşacaktır.</a:t>
            </a:r>
          </a:p>
          <a:p>
            <a:r>
              <a:rPr lang="tr-TR" dirty="0">
                <a:solidFill>
                  <a:schemeClr val="bg1">
                    <a:lumMod val="95000"/>
                    <a:lumOff val="5000"/>
                  </a:schemeClr>
                </a:solidFill>
              </a:rPr>
              <a:t>4.1.1. Raketin sapı, oyuncunun tutması için tasarlanan kısımdır.</a:t>
            </a:r>
          </a:p>
          <a:p>
            <a:r>
              <a:rPr lang="tr-TR" dirty="0">
                <a:solidFill>
                  <a:schemeClr val="bg1">
                    <a:lumMod val="95000"/>
                    <a:lumOff val="5000"/>
                  </a:schemeClr>
                </a:solidFill>
              </a:rPr>
              <a:t>4.1.2. Raketin yüzeyi tellerle örülü olan kısmı, oyuncunun topa vurması için tasarlanan kısımdır.</a:t>
            </a:r>
          </a:p>
          <a:p>
            <a:r>
              <a:rPr lang="tr-TR" dirty="0">
                <a:solidFill>
                  <a:schemeClr val="bg1">
                    <a:lumMod val="95000"/>
                    <a:lumOff val="5000"/>
                  </a:schemeClr>
                </a:solidFill>
              </a:rPr>
              <a:t>4.1.3. Raketin baş kısmı, tellerle örülü yüzeyi çerçeveler.</a:t>
            </a:r>
          </a:p>
          <a:p>
            <a:r>
              <a:rPr lang="tr-TR" dirty="0">
                <a:solidFill>
                  <a:schemeClr val="bg1">
                    <a:lumMod val="95000"/>
                    <a:lumOff val="5000"/>
                  </a:schemeClr>
                </a:solidFill>
              </a:rPr>
              <a:t>4.1.4. Raketin şaft kısmı raketin sapını baş kısmına bağlar (Kural 4.1.5’e tabi olarak).</a:t>
            </a:r>
          </a:p>
          <a:p>
            <a:r>
              <a:rPr lang="tr-TR" dirty="0">
                <a:solidFill>
                  <a:schemeClr val="bg1">
                    <a:lumMod val="95000"/>
                    <a:lumOff val="5000"/>
                  </a:schemeClr>
                </a:solidFill>
              </a:rPr>
              <a:t>4.1.5. Raketin boğaz kısmı (eğer varsa) şaftı baş kısma bağlar.</a:t>
            </a:r>
          </a:p>
          <a:p>
            <a:r>
              <a:rPr lang="tr-TR" dirty="0"/>
              <a:t> </a:t>
            </a:r>
          </a:p>
          <a:p>
            <a:r>
              <a:rPr lang="tr-TR" dirty="0">
                <a:solidFill>
                  <a:schemeClr val="bg1">
                    <a:lumMod val="95000"/>
                    <a:lumOff val="5000"/>
                  </a:schemeClr>
                </a:solidFill>
              </a:rPr>
              <a:t>4.2. Tellerle örülü yüzey</a:t>
            </a:r>
            <a:r>
              <a:rPr lang="tr-TR" dirty="0" smtClean="0">
                <a:solidFill>
                  <a:schemeClr val="bg1">
                    <a:lumMod val="95000"/>
                    <a:lumOff val="5000"/>
                  </a:schemeClr>
                </a:solidFill>
              </a:rPr>
              <a:t>:</a:t>
            </a:r>
            <a:endParaRPr lang="tr-TR" dirty="0">
              <a:solidFill>
                <a:schemeClr val="bg1">
                  <a:lumMod val="95000"/>
                  <a:lumOff val="5000"/>
                </a:schemeClr>
              </a:solidFill>
            </a:endParaRPr>
          </a:p>
        </p:txBody>
      </p:sp>
      <p:pic>
        <p:nvPicPr>
          <p:cNvPr id="6" name="5 Resim" descr="indir (1).jpg"/>
          <p:cNvPicPr>
            <a:picLocks noChangeAspect="1"/>
          </p:cNvPicPr>
          <p:nvPr/>
        </p:nvPicPr>
        <p:blipFill>
          <a:blip r:embed="rId3" cstate="print"/>
          <a:stretch>
            <a:fillRect/>
          </a:stretch>
        </p:blipFill>
        <p:spPr>
          <a:xfrm>
            <a:off x="4714876" y="1428736"/>
            <a:ext cx="2143125" cy="2143125"/>
          </a:xfrm>
          <a:prstGeom prst="rect">
            <a:avLst/>
          </a:prstGeom>
        </p:spPr>
      </p:pic>
      <p:pic>
        <p:nvPicPr>
          <p:cNvPr id="7" name="6 Resim" descr="images (1).jpg"/>
          <p:cNvPicPr>
            <a:picLocks noChangeAspect="1"/>
          </p:cNvPicPr>
          <p:nvPr/>
        </p:nvPicPr>
        <p:blipFill>
          <a:blip r:embed="rId4" cstate="print"/>
          <a:stretch>
            <a:fillRect/>
          </a:stretch>
        </p:blipFill>
        <p:spPr>
          <a:xfrm>
            <a:off x="1214414" y="1500174"/>
            <a:ext cx="2143125" cy="214312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to="" calcmode="lin" valueType="num">
                                      <p:cBhvr>
                                        <p:cTn id="22"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badminton.jpg"/>
          <p:cNvPicPr>
            <a:picLocks noGrp="1" noChangeAspect="1"/>
          </p:cNvPicPr>
          <p:nvPr>
            <p:ph idx="1"/>
          </p:nvPr>
        </p:nvPicPr>
        <p:blipFill>
          <a:blip r:embed="rId2" cstate="print"/>
          <a:stretch>
            <a:fillRect/>
          </a:stretch>
        </p:blipFill>
        <p:spPr>
          <a:xfrm>
            <a:off x="3071802" y="4143380"/>
            <a:ext cx="3119438" cy="2339579"/>
          </a:xfrm>
        </p:spPr>
      </p:pic>
      <p:sp>
        <p:nvSpPr>
          <p:cNvPr id="3" name="2 Başlık"/>
          <p:cNvSpPr>
            <a:spLocks noGrp="1"/>
          </p:cNvSpPr>
          <p:nvPr>
            <p:ph type="title"/>
          </p:nvPr>
        </p:nvSpPr>
        <p:spPr/>
        <p:txBody>
          <a:bodyPr/>
          <a:lstStyle/>
          <a:p>
            <a:endParaRPr lang="tr-TR"/>
          </a:p>
        </p:txBody>
      </p:sp>
      <p:sp>
        <p:nvSpPr>
          <p:cNvPr id="4" name="3 Dikdörtgen"/>
          <p:cNvSpPr/>
          <p:nvPr/>
        </p:nvSpPr>
        <p:spPr>
          <a:xfrm>
            <a:off x="428596" y="0"/>
            <a:ext cx="8429684" cy="3970318"/>
          </a:xfrm>
          <a:prstGeom prst="rect">
            <a:avLst/>
          </a:prstGeom>
        </p:spPr>
        <p:txBody>
          <a:bodyPr wrap="square">
            <a:spAutoFit/>
          </a:bodyPr>
          <a:lstStyle/>
          <a:p>
            <a:r>
              <a:rPr lang="tr-TR" dirty="0" smtClean="0">
                <a:solidFill>
                  <a:schemeClr val="bg1">
                    <a:lumMod val="95000"/>
                    <a:lumOff val="5000"/>
                  </a:schemeClr>
                </a:solidFill>
              </a:rPr>
              <a:t>4.2.1. düz olacak ve dönüşümlü olarak birleştirilmiş veya birbirlerini kestikleri yerde örülmüş çapraz desenli tellerden oluşacaktır.Tellerle örülü desen genellikle eşit olacak ve özellikle orta kısımda diğer kısımlara göre daha kalın olacaktır;ve</a:t>
            </a:r>
          </a:p>
          <a:p>
            <a:r>
              <a:rPr lang="tr-TR" dirty="0" smtClean="0">
                <a:solidFill>
                  <a:schemeClr val="bg1">
                    <a:lumMod val="95000"/>
                    <a:lumOff val="5000"/>
                  </a:schemeClr>
                </a:solidFill>
              </a:rPr>
              <a:t>4.2.2. Toplam boyu 280mm ’</a:t>
            </a:r>
            <a:r>
              <a:rPr lang="tr-TR" dirty="0" err="1" smtClean="0">
                <a:solidFill>
                  <a:schemeClr val="bg1">
                    <a:lumMod val="95000"/>
                    <a:lumOff val="5000"/>
                  </a:schemeClr>
                </a:solidFill>
              </a:rPr>
              <a:t>yi</a:t>
            </a:r>
            <a:r>
              <a:rPr lang="tr-TR" dirty="0" smtClean="0">
                <a:solidFill>
                  <a:schemeClr val="bg1">
                    <a:lumMod val="95000"/>
                    <a:lumOff val="5000"/>
                  </a:schemeClr>
                </a:solidFill>
              </a:rPr>
              <a:t>, toplam eni 220 mm ’</a:t>
            </a:r>
            <a:r>
              <a:rPr lang="tr-TR" dirty="0" err="1" smtClean="0">
                <a:solidFill>
                  <a:schemeClr val="bg1">
                    <a:lumMod val="95000"/>
                    <a:lumOff val="5000"/>
                  </a:schemeClr>
                </a:solidFill>
              </a:rPr>
              <a:t>yi</a:t>
            </a:r>
            <a:r>
              <a:rPr lang="tr-TR" dirty="0" smtClean="0">
                <a:solidFill>
                  <a:schemeClr val="bg1">
                    <a:lumMod val="95000"/>
                    <a:lumOff val="5000"/>
                  </a:schemeClr>
                </a:solidFill>
              </a:rPr>
              <a:t> aşmayacaktır.Ancak,teller:</a:t>
            </a:r>
          </a:p>
          <a:p>
            <a:r>
              <a:rPr lang="tr-TR" dirty="0" smtClean="0">
                <a:solidFill>
                  <a:schemeClr val="bg1">
                    <a:lumMod val="95000"/>
                    <a:lumOff val="5000"/>
                  </a:schemeClr>
                </a:solidFill>
              </a:rPr>
              <a:t>4.2.2.1. Uzatılan tellerle örülü kısmın genişliğinin 35mm ’</a:t>
            </a:r>
            <a:r>
              <a:rPr lang="tr-TR" dirty="0" err="1" smtClean="0">
                <a:solidFill>
                  <a:schemeClr val="bg1">
                    <a:lumMod val="95000"/>
                    <a:lumOff val="5000"/>
                  </a:schemeClr>
                </a:solidFill>
              </a:rPr>
              <a:t>yi</a:t>
            </a:r>
            <a:r>
              <a:rPr lang="tr-TR" dirty="0" smtClean="0">
                <a:solidFill>
                  <a:schemeClr val="bg1">
                    <a:lumMod val="95000"/>
                    <a:lumOff val="5000"/>
                  </a:schemeClr>
                </a:solidFill>
              </a:rPr>
              <a:t> aşmaması;ve</a:t>
            </a:r>
          </a:p>
          <a:p>
            <a:r>
              <a:rPr lang="tr-TR" dirty="0" smtClean="0">
                <a:solidFill>
                  <a:schemeClr val="bg1">
                    <a:lumMod val="95000"/>
                    <a:lumOff val="5000"/>
                  </a:schemeClr>
                </a:solidFill>
              </a:rPr>
              <a:t>4.2.2.2 Tellerle örülü kısmın toplam uzunluğunun 330mm ’</a:t>
            </a:r>
            <a:r>
              <a:rPr lang="tr-TR" dirty="0" err="1" smtClean="0">
                <a:solidFill>
                  <a:schemeClr val="bg1">
                    <a:lumMod val="95000"/>
                    <a:lumOff val="5000"/>
                  </a:schemeClr>
                </a:solidFill>
              </a:rPr>
              <a:t>yi</a:t>
            </a:r>
            <a:r>
              <a:rPr lang="tr-TR" dirty="0" smtClean="0">
                <a:solidFill>
                  <a:schemeClr val="bg1">
                    <a:lumMod val="95000"/>
                    <a:lumOff val="5000"/>
                  </a:schemeClr>
                </a:solidFill>
              </a:rPr>
              <a:t> aşmaması koşuluyla boğaz kısmına kadar uzatılabilir .</a:t>
            </a:r>
          </a:p>
          <a:p>
            <a:r>
              <a:rPr lang="tr-TR" dirty="0" smtClean="0">
                <a:solidFill>
                  <a:schemeClr val="bg1">
                    <a:lumMod val="95000"/>
                    <a:lumOff val="5000"/>
                  </a:schemeClr>
                </a:solidFill>
              </a:rPr>
              <a:t>4.3. Raket üzerinde:</a:t>
            </a:r>
          </a:p>
          <a:p>
            <a:r>
              <a:rPr lang="tr-TR" dirty="0" smtClean="0">
                <a:solidFill>
                  <a:schemeClr val="bg1">
                    <a:lumMod val="95000"/>
                    <a:lumOff val="5000"/>
                  </a:schemeClr>
                </a:solidFill>
              </a:rPr>
              <a:t>4.3.1. Sadece ve özellikle yırtılma ve aşınmayı ya da titreşimi kısıtlamak ya da önlemek, veya ağırlığı dağıtmak ya da raketin sapını oyuncunun eline kordonla sabitleştirmek amacıyla kullanılanlar dışında veya bu amaçlar için boyut ve plasman olarak makul olanlar dışında hiçbir bağlı nesne veya çıkıntı bulunmayacaktır;ve</a:t>
            </a:r>
          </a:p>
          <a:p>
            <a:r>
              <a:rPr lang="tr-TR" dirty="0" smtClean="0">
                <a:solidFill>
                  <a:schemeClr val="bg1">
                    <a:lumMod val="95000"/>
                    <a:lumOff val="5000"/>
                  </a:schemeClr>
                </a:solidFill>
              </a:rPr>
              <a:t>4.3.2. Oyuncunun, raketin şeklini değiştirmesine imkan verecek hiçbir donatım bulunmayacaktır.</a:t>
            </a:r>
            <a:endParaRPr lang="tr-TR" dirty="0">
              <a:solidFill>
                <a:schemeClr val="bg1">
                  <a:lumMod val="95000"/>
                  <a:lumOff val="5000"/>
                </a:schemeClr>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tint val="100000"/>
                <a:shade val="42000"/>
                <a:hueMod val="100000"/>
                <a:satMod val="100000"/>
              </a:schemeClr>
              <a:schemeClr val="phClr">
                <a:tint val="4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TotalTime>
  <Words>773</Words>
  <Application>Microsoft Office PowerPoint</Application>
  <PresentationFormat>Ekran Gösterisi (4:3)</PresentationFormat>
  <Paragraphs>122</Paragraphs>
  <Slides>17</Slides>
  <Notes>1</Notes>
  <HiddenSlides>1</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Kağıt</vt:lpstr>
      <vt:lpstr>BEDEN EĞİTİMİ PERFORMANS GÖREVİ</vt:lpstr>
      <vt:lpstr>Tarihi </vt:lpstr>
      <vt:lpstr>İlk kurallar </vt:lpstr>
      <vt:lpstr> </vt:lpstr>
      <vt:lpstr>Slayt 5</vt:lpstr>
      <vt:lpstr> </vt:lpstr>
      <vt:lpstr> </vt:lpstr>
      <vt:lpstr> </vt:lpstr>
      <vt:lpstr>Slayt 9</vt:lpstr>
      <vt:lpstr>Slayt 10</vt:lpstr>
      <vt:lpstr>Slayt 11</vt:lpstr>
      <vt:lpstr>Slayt 12</vt:lpstr>
      <vt:lpstr>Slayt 13</vt:lpstr>
      <vt:lpstr>Slayt 14</vt:lpstr>
      <vt:lpstr>Slayt 15</vt:lpstr>
      <vt:lpstr> </vt:lpstr>
      <vt:lpstr>Slayt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2013-12-29T20:49:33Z</dcterms:created>
  <dcterms:modified xsi:type="dcterms:W3CDTF">2014-02-21T20:43:59Z</dcterms:modified>
  <cp:category>www.sorubak.com</cp:category>
</cp:coreProperties>
</file>